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74" r:id="rId2"/>
  </p:sldMasterIdLst>
  <p:notesMasterIdLst>
    <p:notesMasterId r:id="rId44"/>
  </p:notesMasterIdLst>
  <p:sldIdLst>
    <p:sldId id="624" r:id="rId3"/>
    <p:sldId id="625" r:id="rId4"/>
    <p:sldId id="626" r:id="rId5"/>
    <p:sldId id="627" r:id="rId6"/>
    <p:sldId id="628" r:id="rId7"/>
    <p:sldId id="629" r:id="rId8"/>
    <p:sldId id="633" r:id="rId9"/>
    <p:sldId id="649" r:id="rId10"/>
    <p:sldId id="687" r:id="rId11"/>
    <p:sldId id="680" r:id="rId12"/>
    <p:sldId id="640" r:id="rId13"/>
    <p:sldId id="641" r:id="rId14"/>
    <p:sldId id="644" r:id="rId15"/>
    <p:sldId id="664" r:id="rId16"/>
    <p:sldId id="669" r:id="rId17"/>
    <p:sldId id="670" r:id="rId18"/>
    <p:sldId id="672" r:id="rId19"/>
    <p:sldId id="647" r:id="rId20"/>
    <p:sldId id="663" r:id="rId21"/>
    <p:sldId id="681" r:id="rId22"/>
    <p:sldId id="685" r:id="rId23"/>
    <p:sldId id="648" r:id="rId24"/>
    <p:sldId id="643" r:id="rId25"/>
    <p:sldId id="667" r:id="rId26"/>
    <p:sldId id="666" r:id="rId27"/>
    <p:sldId id="646" r:id="rId28"/>
    <p:sldId id="686" r:id="rId29"/>
    <p:sldId id="632" r:id="rId30"/>
    <p:sldId id="634" r:id="rId31"/>
    <p:sldId id="636" r:id="rId32"/>
    <p:sldId id="676" r:id="rId33"/>
    <p:sldId id="674" r:id="rId34"/>
    <p:sldId id="675" r:id="rId35"/>
    <p:sldId id="678" r:id="rId36"/>
    <p:sldId id="679" r:id="rId37"/>
    <p:sldId id="677" r:id="rId38"/>
    <p:sldId id="671" r:id="rId39"/>
    <p:sldId id="682" r:id="rId40"/>
    <p:sldId id="673" r:id="rId41"/>
    <p:sldId id="683" r:id="rId42"/>
    <p:sldId id="68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ven, Edgar van" initials="BEv" lastIdx="1" clrIdx="0">
    <p:extLst>
      <p:ext uri="{19B8F6BF-5375-455C-9EA6-DF929625EA0E}">
        <p15:presenceInfo xmlns:p15="http://schemas.microsoft.com/office/powerpoint/2012/main" userId="S::edgar.vanboven@kpn.com::bc1489a1-aab9-4441-91b3-5d05b22290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B6DD"/>
    <a:srgbClr val="00A6D6"/>
    <a:srgbClr val="DCEE0E"/>
    <a:srgbClr val="FFFF00"/>
    <a:srgbClr val="2CB5DD"/>
    <a:srgbClr val="E9F1F5"/>
    <a:srgbClr val="EE950E"/>
    <a:srgbClr val="F2FAFE"/>
    <a:srgbClr val="2303ED"/>
    <a:srgbClr val="40FF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2" autoAdjust="0"/>
    <p:restoredTop sz="79330" autoAdjust="0"/>
  </p:normalViewPr>
  <p:slideViewPr>
    <p:cSldViewPr snapToGrid="0">
      <p:cViewPr varScale="1">
        <p:scale>
          <a:sx n="90" d="100"/>
          <a:sy n="90" d="100"/>
        </p:scale>
        <p:origin x="700" y="52"/>
      </p:cViewPr>
      <p:guideLst/>
    </p:cSldViewPr>
  </p:slideViewPr>
  <p:notesTextViewPr>
    <p:cViewPr>
      <p:scale>
        <a:sx n="150" d="100"/>
        <a:sy n="150" d="100"/>
      </p:scale>
      <p:origin x="0" y="0"/>
    </p:cViewPr>
  </p:notesTextViewPr>
  <p:sorterViewPr>
    <p:cViewPr>
      <p:scale>
        <a:sx n="140" d="100"/>
        <a:sy n="140" d="100"/>
      </p:scale>
      <p:origin x="0" y="-18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40108E-3E67-4BA3-9485-2110D65D66B9}"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5AB1D361-AB97-427F-887A-B2D7B16C7990}">
      <dgm:prSet phldrT="[文本]"/>
      <dgm:spPr/>
      <dgm:t>
        <a:bodyPr/>
        <a:lstStyle/>
        <a:p>
          <a:r>
            <a:rPr lang="en-US" dirty="0"/>
            <a:t>Linear Clustering Process</a:t>
          </a:r>
          <a:endParaRPr lang="zh-CN" altLang="en-US" dirty="0"/>
        </a:p>
      </dgm:t>
    </dgm:pt>
    <dgm:pt modelId="{46C4E41E-4797-4056-8E06-0019CFE1CE63}" type="parTrans" cxnId="{FCB33419-E34E-40AF-A91A-677B3DFC55CE}">
      <dgm:prSet/>
      <dgm:spPr/>
      <dgm:t>
        <a:bodyPr/>
        <a:lstStyle/>
        <a:p>
          <a:endParaRPr lang="zh-CN" altLang="en-US"/>
        </a:p>
      </dgm:t>
    </dgm:pt>
    <dgm:pt modelId="{A6D321EA-63A3-4476-9F72-DAD85DED0283}" type="sibTrans" cxnId="{FCB33419-E34E-40AF-A91A-677B3DFC55CE}">
      <dgm:prSet/>
      <dgm:spPr/>
      <dgm:t>
        <a:bodyPr/>
        <a:lstStyle/>
        <a:p>
          <a:endParaRPr lang="zh-CN" altLang="en-US"/>
        </a:p>
      </dgm:t>
    </dgm:pt>
    <dgm:pt modelId="{53BD7199-4014-4CE4-A0E6-3527B4ADFFC1}">
      <dgm:prSet phldrT="[文本]"/>
      <dgm:spPr/>
      <dgm:t>
        <a:bodyPr/>
        <a:lstStyle/>
        <a:p>
          <a:r>
            <a:rPr lang="en-US" dirty="0"/>
            <a:t>Other involved clustering algorithms</a:t>
          </a:r>
          <a:endParaRPr lang="zh-CN" altLang="en-US" dirty="0"/>
        </a:p>
      </dgm:t>
    </dgm:pt>
    <dgm:pt modelId="{586114DD-CE71-4BE1-9CE0-728D473CB7ED}" type="parTrans" cxnId="{D2D6E16F-D34C-41AE-82FB-A13CB9C94726}">
      <dgm:prSet/>
      <dgm:spPr/>
      <dgm:t>
        <a:bodyPr/>
        <a:lstStyle/>
        <a:p>
          <a:endParaRPr lang="zh-CN" altLang="en-US"/>
        </a:p>
      </dgm:t>
    </dgm:pt>
    <dgm:pt modelId="{880EAB72-8A73-4DB6-BEAB-E2AA89733AB3}" type="sibTrans" cxnId="{D2D6E16F-D34C-41AE-82FB-A13CB9C94726}">
      <dgm:prSet/>
      <dgm:spPr/>
      <dgm:t>
        <a:bodyPr/>
        <a:lstStyle/>
        <a:p>
          <a:endParaRPr lang="zh-CN" altLang="en-US"/>
        </a:p>
      </dgm:t>
    </dgm:pt>
    <dgm:pt modelId="{F510240D-D40E-4661-BB9E-39403E0E7097}">
      <dgm:prSet phldrT="[文本]"/>
      <dgm:spPr/>
      <dgm:t>
        <a:bodyPr/>
        <a:lstStyle/>
        <a:p>
          <a:r>
            <a:rPr lang="en-US" dirty="0"/>
            <a:t>Benchmarks</a:t>
          </a:r>
          <a:endParaRPr lang="zh-CN" altLang="en-US" dirty="0"/>
        </a:p>
      </dgm:t>
    </dgm:pt>
    <dgm:pt modelId="{F43DC971-9AD7-4C35-8FEF-4BCBC9395C73}" type="parTrans" cxnId="{BB792165-F3D1-4246-9870-4E935588A11C}">
      <dgm:prSet/>
      <dgm:spPr/>
      <dgm:t>
        <a:bodyPr/>
        <a:lstStyle/>
        <a:p>
          <a:endParaRPr lang="zh-CN" altLang="en-US"/>
        </a:p>
      </dgm:t>
    </dgm:pt>
    <dgm:pt modelId="{FACC01CA-6C80-48C0-8032-5A892F05E19E}" type="sibTrans" cxnId="{BB792165-F3D1-4246-9870-4E935588A11C}">
      <dgm:prSet/>
      <dgm:spPr/>
      <dgm:t>
        <a:bodyPr/>
        <a:lstStyle/>
        <a:p>
          <a:endParaRPr lang="zh-CN" altLang="en-US"/>
        </a:p>
      </dgm:t>
    </dgm:pt>
    <dgm:pt modelId="{3E944195-B8D6-44BD-8375-8B2DA043E600}">
      <dgm:prSet phldrT="[文本]"/>
      <dgm:spPr/>
      <dgm:t>
        <a:bodyPr/>
        <a:lstStyle/>
        <a:p>
          <a:r>
            <a:rPr lang="en-US" altLang="zh-CN" dirty="0"/>
            <a:t>Results</a:t>
          </a:r>
          <a:endParaRPr lang="zh-CN" altLang="en-US" dirty="0"/>
        </a:p>
      </dgm:t>
    </dgm:pt>
    <dgm:pt modelId="{8D00A7F8-3A5E-4A25-919C-89347F6562E0}" type="parTrans" cxnId="{785ACC87-CF1D-4B44-A1FB-4672C9A32ED2}">
      <dgm:prSet/>
      <dgm:spPr/>
      <dgm:t>
        <a:bodyPr/>
        <a:lstStyle/>
        <a:p>
          <a:endParaRPr lang="zh-CN" altLang="en-US"/>
        </a:p>
      </dgm:t>
    </dgm:pt>
    <dgm:pt modelId="{EBF9F39C-A6FE-4280-BEE9-9F8B64B33ED6}" type="sibTrans" cxnId="{785ACC87-CF1D-4B44-A1FB-4672C9A32ED2}">
      <dgm:prSet/>
      <dgm:spPr/>
      <dgm:t>
        <a:bodyPr/>
        <a:lstStyle/>
        <a:p>
          <a:endParaRPr lang="zh-CN" altLang="en-US"/>
        </a:p>
      </dgm:t>
    </dgm:pt>
    <dgm:pt modelId="{F280E609-E365-438A-B3E0-068285E8C860}">
      <dgm:prSet/>
      <dgm:spPr/>
      <dgm:t>
        <a:bodyPr/>
        <a:lstStyle/>
        <a:p>
          <a:r>
            <a:rPr lang="en-US" b="0" dirty="0">
              <a:solidFill>
                <a:schemeClr val="tx1"/>
              </a:solidFill>
            </a:rPr>
            <a:t>(Symmetric) Stochastic Block Model</a:t>
          </a:r>
          <a:endParaRPr lang="zh-CN" altLang="en-US" b="0" dirty="0">
            <a:solidFill>
              <a:schemeClr val="tx1"/>
            </a:solidFill>
          </a:endParaRPr>
        </a:p>
      </dgm:t>
    </dgm:pt>
    <dgm:pt modelId="{99B5A42D-B05D-448E-8215-13B689F2CEFB}" type="parTrans" cxnId="{5F26B245-75D4-426C-9CDE-C8A6B3363B57}">
      <dgm:prSet/>
      <dgm:spPr/>
      <dgm:t>
        <a:bodyPr/>
        <a:lstStyle/>
        <a:p>
          <a:endParaRPr lang="zh-CN" altLang="en-US"/>
        </a:p>
      </dgm:t>
    </dgm:pt>
    <dgm:pt modelId="{23F4652B-063B-44F5-8B3C-C917C452BC8C}" type="sibTrans" cxnId="{5F26B245-75D4-426C-9CDE-C8A6B3363B57}">
      <dgm:prSet/>
      <dgm:spPr/>
      <dgm:t>
        <a:bodyPr/>
        <a:lstStyle/>
        <a:p>
          <a:endParaRPr lang="zh-CN" altLang="en-US"/>
        </a:p>
      </dgm:t>
    </dgm:pt>
    <dgm:pt modelId="{CE79AD5A-3584-45E5-ADF8-4D2CAF0A45B7}">
      <dgm:prSet/>
      <dgm:spPr/>
      <dgm:t>
        <a:bodyPr/>
        <a:lstStyle/>
        <a:p>
          <a:r>
            <a:rPr lang="en-US" altLang="zh-CN" dirty="0"/>
            <a:t>LFR benchmark</a:t>
          </a:r>
          <a:endParaRPr lang="zh-CN" altLang="en-US" dirty="0"/>
        </a:p>
      </dgm:t>
    </dgm:pt>
    <dgm:pt modelId="{9F41951A-928E-4B33-BA6D-1159FBB888B6}" type="parTrans" cxnId="{12D1C1DC-A521-4E57-AFC2-DB21B69EBEE8}">
      <dgm:prSet/>
      <dgm:spPr/>
      <dgm:t>
        <a:bodyPr/>
        <a:lstStyle/>
        <a:p>
          <a:endParaRPr lang="zh-CN" altLang="en-US"/>
        </a:p>
      </dgm:t>
    </dgm:pt>
    <dgm:pt modelId="{B9B5B888-1171-4490-A070-C9D82C021AEB}" type="sibTrans" cxnId="{12D1C1DC-A521-4E57-AFC2-DB21B69EBEE8}">
      <dgm:prSet/>
      <dgm:spPr/>
      <dgm:t>
        <a:bodyPr/>
        <a:lstStyle/>
        <a:p>
          <a:endParaRPr lang="zh-CN" altLang="en-US"/>
        </a:p>
      </dgm:t>
    </dgm:pt>
    <dgm:pt modelId="{99AF3CEB-E917-4969-8E6A-1C637DB30310}">
      <dgm:prSet/>
      <dgm:spPr/>
      <dgm:t>
        <a:bodyPr/>
        <a:lstStyle/>
        <a:p>
          <a:r>
            <a:rPr lang="en-US" altLang="zh-CN" dirty="0"/>
            <a:t>SSBM &amp; LFR</a:t>
          </a:r>
          <a:endParaRPr lang="zh-CN" altLang="en-US" dirty="0"/>
        </a:p>
      </dgm:t>
    </dgm:pt>
    <dgm:pt modelId="{46B4CC53-9977-4968-89BA-AE006830B782}" type="parTrans" cxnId="{64098678-1189-4245-A537-D37A8BB2DF68}">
      <dgm:prSet/>
      <dgm:spPr/>
      <dgm:t>
        <a:bodyPr/>
        <a:lstStyle/>
        <a:p>
          <a:endParaRPr lang="zh-CN" altLang="en-US"/>
        </a:p>
      </dgm:t>
    </dgm:pt>
    <dgm:pt modelId="{E6E4E8FB-4578-49FE-A99D-816846EBC847}" type="sibTrans" cxnId="{64098678-1189-4245-A537-D37A8BB2DF68}">
      <dgm:prSet/>
      <dgm:spPr/>
      <dgm:t>
        <a:bodyPr/>
        <a:lstStyle/>
        <a:p>
          <a:endParaRPr lang="zh-CN" altLang="en-US"/>
        </a:p>
      </dgm:t>
    </dgm:pt>
    <dgm:pt modelId="{75FE2085-833A-44F0-A996-EAD744452544}">
      <dgm:prSet/>
      <dgm:spPr/>
      <dgm:t>
        <a:bodyPr/>
        <a:lstStyle/>
        <a:p>
          <a:r>
            <a:rPr lang="en-US" altLang="zh-CN" dirty="0"/>
            <a:t>Real-world networks</a:t>
          </a:r>
          <a:endParaRPr lang="zh-CN" altLang="en-US" dirty="0"/>
        </a:p>
      </dgm:t>
    </dgm:pt>
    <dgm:pt modelId="{CBEF0C98-C120-4068-8E72-8859286F92E7}" type="parTrans" cxnId="{FC637412-03A0-4C16-BEEC-8C4C628B11C4}">
      <dgm:prSet/>
      <dgm:spPr/>
      <dgm:t>
        <a:bodyPr/>
        <a:lstStyle/>
        <a:p>
          <a:endParaRPr lang="zh-CN" altLang="en-US"/>
        </a:p>
      </dgm:t>
    </dgm:pt>
    <dgm:pt modelId="{F22AE656-FC07-4D4D-B851-4B029CAACAA9}" type="sibTrans" cxnId="{FC637412-03A0-4C16-BEEC-8C4C628B11C4}">
      <dgm:prSet/>
      <dgm:spPr/>
      <dgm:t>
        <a:bodyPr/>
        <a:lstStyle/>
        <a:p>
          <a:endParaRPr lang="zh-CN" altLang="en-US"/>
        </a:p>
      </dgm:t>
    </dgm:pt>
    <dgm:pt modelId="{54A18211-2D0C-428C-8C05-20EF5FA21C16}">
      <dgm:prSet/>
      <dgm:spPr/>
      <dgm:t>
        <a:bodyPr/>
        <a:lstStyle/>
        <a:p>
          <a:r>
            <a:rPr lang="en-US" altLang="zh-CN" dirty="0"/>
            <a:t>Modularity-based</a:t>
          </a:r>
          <a:endParaRPr lang="zh-CN" altLang="en-US" dirty="0"/>
        </a:p>
      </dgm:t>
    </dgm:pt>
    <dgm:pt modelId="{3F5DC41B-828A-440C-AEAF-79A43A06E79F}" type="parTrans" cxnId="{DF5DE4DD-71BD-4F2D-AEEA-FFA46D78EAA7}">
      <dgm:prSet/>
      <dgm:spPr/>
      <dgm:t>
        <a:bodyPr/>
        <a:lstStyle/>
        <a:p>
          <a:endParaRPr lang="zh-CN" altLang="en-US"/>
        </a:p>
      </dgm:t>
    </dgm:pt>
    <dgm:pt modelId="{9856EE6C-A4DA-44CE-9C88-6FEEB42ED88A}" type="sibTrans" cxnId="{DF5DE4DD-71BD-4F2D-AEEA-FFA46D78EAA7}">
      <dgm:prSet/>
      <dgm:spPr/>
      <dgm:t>
        <a:bodyPr/>
        <a:lstStyle/>
        <a:p>
          <a:endParaRPr lang="zh-CN" altLang="en-US"/>
        </a:p>
      </dgm:t>
    </dgm:pt>
    <dgm:pt modelId="{25380C2F-B665-4369-8456-A3A3E384A14C}">
      <dgm:prSet/>
      <dgm:spPr/>
      <dgm:t>
        <a:bodyPr/>
        <a:lstStyle/>
        <a:p>
          <a:r>
            <a:rPr lang="en-US" altLang="zh-CN" dirty="0"/>
            <a:t>Local Dominance</a:t>
          </a:r>
          <a:endParaRPr lang="zh-CN" altLang="en-US" dirty="0"/>
        </a:p>
      </dgm:t>
    </dgm:pt>
    <dgm:pt modelId="{AFE355CE-0A9C-4454-8285-2143A603C3D7}" type="parTrans" cxnId="{1403EA4A-F672-4C56-B751-3B1FBF88B7CC}">
      <dgm:prSet/>
      <dgm:spPr/>
      <dgm:t>
        <a:bodyPr/>
        <a:lstStyle/>
        <a:p>
          <a:endParaRPr lang="zh-CN" altLang="en-US"/>
        </a:p>
      </dgm:t>
    </dgm:pt>
    <dgm:pt modelId="{0A9D5AD6-9962-4210-96B2-B16DBBCD766D}" type="sibTrans" cxnId="{1403EA4A-F672-4C56-B751-3B1FBF88B7CC}">
      <dgm:prSet/>
      <dgm:spPr/>
      <dgm:t>
        <a:bodyPr/>
        <a:lstStyle/>
        <a:p>
          <a:endParaRPr lang="zh-CN" altLang="en-US"/>
        </a:p>
      </dgm:t>
    </dgm:pt>
    <dgm:pt modelId="{EA0375DB-7977-46E0-A629-FF0FD30BC1FE}">
      <dgm:prSet/>
      <dgm:spPr/>
      <dgm:t>
        <a:bodyPr/>
        <a:lstStyle/>
        <a:p>
          <a:r>
            <a:rPr lang="en-US" altLang="zh-CN" dirty="0"/>
            <a:t>LCP with known number of clusters</a:t>
          </a:r>
          <a:endParaRPr lang="zh-CN" altLang="en-US" dirty="0"/>
        </a:p>
      </dgm:t>
    </dgm:pt>
    <dgm:pt modelId="{F3424E3E-1B9C-4130-94E5-683E8B68B8B1}" type="parTrans" cxnId="{ECBE37AB-A681-4E9E-A7D4-AACB08122FBC}">
      <dgm:prSet/>
      <dgm:spPr/>
      <dgm:t>
        <a:bodyPr/>
        <a:lstStyle/>
        <a:p>
          <a:endParaRPr lang="zh-CN" altLang="en-US"/>
        </a:p>
      </dgm:t>
    </dgm:pt>
    <dgm:pt modelId="{40F45074-7BE0-4196-914B-3B32E88D4705}" type="sibTrans" cxnId="{ECBE37AB-A681-4E9E-A7D4-AACB08122FBC}">
      <dgm:prSet/>
      <dgm:spPr/>
      <dgm:t>
        <a:bodyPr/>
        <a:lstStyle/>
        <a:p>
          <a:endParaRPr lang="zh-CN" altLang="en-US"/>
        </a:p>
      </dgm:t>
    </dgm:pt>
    <dgm:pt modelId="{FFDD20BC-59BB-4806-9E19-E72364A88E79}">
      <dgm:prSet/>
      <dgm:spPr/>
      <dgm:t>
        <a:bodyPr/>
        <a:lstStyle/>
        <a:p>
          <a:r>
            <a:rPr lang="en-US" altLang="zh-CN" dirty="0"/>
            <a:t>Random networks (ER, BA, WS)</a:t>
          </a:r>
          <a:endParaRPr lang="zh-CN" altLang="en-US" dirty="0"/>
        </a:p>
      </dgm:t>
    </dgm:pt>
    <dgm:pt modelId="{D194753A-7F0B-426A-B39A-A10B38E76A4D}" type="parTrans" cxnId="{23DAE324-5CDF-4E01-BF87-2FDA9E417FD1}">
      <dgm:prSet/>
      <dgm:spPr/>
      <dgm:t>
        <a:bodyPr/>
        <a:lstStyle/>
        <a:p>
          <a:endParaRPr lang="zh-CN" altLang="en-US"/>
        </a:p>
      </dgm:t>
    </dgm:pt>
    <dgm:pt modelId="{D0180D32-C3EA-4014-8F20-EDFAC8095585}" type="sibTrans" cxnId="{23DAE324-5CDF-4E01-BF87-2FDA9E417FD1}">
      <dgm:prSet/>
      <dgm:spPr/>
      <dgm:t>
        <a:bodyPr/>
        <a:lstStyle/>
        <a:p>
          <a:endParaRPr lang="zh-CN" altLang="en-US"/>
        </a:p>
      </dgm:t>
    </dgm:pt>
    <dgm:pt modelId="{4440FA9D-2FFC-4B12-BB02-E6CE02519A6F}">
      <dgm:prSet/>
      <dgm:spPr/>
      <dgm:t>
        <a:bodyPr/>
        <a:lstStyle/>
        <a:p>
          <a:r>
            <a:rPr lang="en-US" altLang="zh-CN" dirty="0"/>
            <a:t>Spectral method</a:t>
          </a:r>
          <a:endParaRPr lang="zh-CN" altLang="en-US" dirty="0"/>
        </a:p>
      </dgm:t>
    </dgm:pt>
    <dgm:pt modelId="{B9266EC4-115B-425D-8B93-86A25F7D1E62}" type="parTrans" cxnId="{DF2B226D-46BB-458B-88C7-6894A64EDF0B}">
      <dgm:prSet/>
      <dgm:spPr/>
      <dgm:t>
        <a:bodyPr/>
        <a:lstStyle/>
        <a:p>
          <a:endParaRPr lang="zh-CN" altLang="en-US"/>
        </a:p>
      </dgm:t>
    </dgm:pt>
    <dgm:pt modelId="{AF8A23C9-5FB9-455F-B53D-987A44055228}" type="sibTrans" cxnId="{DF2B226D-46BB-458B-88C7-6894A64EDF0B}">
      <dgm:prSet/>
      <dgm:spPr/>
      <dgm:t>
        <a:bodyPr/>
        <a:lstStyle/>
        <a:p>
          <a:endParaRPr lang="zh-CN" altLang="en-US"/>
        </a:p>
      </dgm:t>
    </dgm:pt>
    <dgm:pt modelId="{56AA49F4-3EE9-43EA-BBD6-C0696C859670}">
      <dgm:prSet/>
      <dgm:spPr/>
      <dgm:t>
        <a:bodyPr/>
        <a:lstStyle/>
        <a:p>
          <a:r>
            <a:rPr lang="en-US" altLang="zh-CN" dirty="0"/>
            <a:t>Non-back tracking LCP</a:t>
          </a:r>
          <a:endParaRPr lang="zh-CN" altLang="en-US" dirty="0"/>
        </a:p>
      </dgm:t>
    </dgm:pt>
    <dgm:pt modelId="{8B30CF22-AA85-40C2-BCDD-75E0F10C3472}" type="parTrans" cxnId="{8D9AD6B9-95B9-42A5-BD1A-6FDCDDDA8624}">
      <dgm:prSet/>
      <dgm:spPr/>
      <dgm:t>
        <a:bodyPr/>
        <a:lstStyle/>
        <a:p>
          <a:endParaRPr lang="zh-CN" altLang="en-US"/>
        </a:p>
      </dgm:t>
    </dgm:pt>
    <dgm:pt modelId="{34060C36-CC88-4F6F-A72B-DBAAFA260405}" type="sibTrans" cxnId="{8D9AD6B9-95B9-42A5-BD1A-6FDCDDDA8624}">
      <dgm:prSet/>
      <dgm:spPr/>
      <dgm:t>
        <a:bodyPr/>
        <a:lstStyle/>
        <a:p>
          <a:endParaRPr lang="zh-CN" altLang="en-US"/>
        </a:p>
      </dgm:t>
    </dgm:pt>
    <dgm:pt modelId="{41EF1C7E-A54E-45F9-9854-4D9678B0FCEC}" type="pres">
      <dgm:prSet presAssocID="{5F40108E-3E67-4BA3-9485-2110D65D66B9}" presName="linear" presStyleCnt="0">
        <dgm:presLayoutVars>
          <dgm:dir/>
          <dgm:animLvl val="lvl"/>
          <dgm:resizeHandles val="exact"/>
        </dgm:presLayoutVars>
      </dgm:prSet>
      <dgm:spPr/>
    </dgm:pt>
    <dgm:pt modelId="{3E4CC170-EAF9-4E50-AC55-A4D1179AFFA4}" type="pres">
      <dgm:prSet presAssocID="{5AB1D361-AB97-427F-887A-B2D7B16C7990}" presName="parentLin" presStyleCnt="0"/>
      <dgm:spPr/>
    </dgm:pt>
    <dgm:pt modelId="{0D150EBA-9AFF-4B66-9C34-5BA5B097E8F9}" type="pres">
      <dgm:prSet presAssocID="{5AB1D361-AB97-427F-887A-B2D7B16C7990}" presName="parentLeftMargin" presStyleLbl="node1" presStyleIdx="0" presStyleCnt="4"/>
      <dgm:spPr/>
    </dgm:pt>
    <dgm:pt modelId="{57C896CF-69EC-47B7-8AE7-5DCFBF08DCFD}" type="pres">
      <dgm:prSet presAssocID="{5AB1D361-AB97-427F-887A-B2D7B16C7990}" presName="parentText" presStyleLbl="node1" presStyleIdx="0" presStyleCnt="4">
        <dgm:presLayoutVars>
          <dgm:chMax val="0"/>
          <dgm:bulletEnabled val="1"/>
        </dgm:presLayoutVars>
      </dgm:prSet>
      <dgm:spPr/>
    </dgm:pt>
    <dgm:pt modelId="{24713008-100C-4C18-86C6-C706DB880860}" type="pres">
      <dgm:prSet presAssocID="{5AB1D361-AB97-427F-887A-B2D7B16C7990}" presName="negativeSpace" presStyleCnt="0"/>
      <dgm:spPr/>
    </dgm:pt>
    <dgm:pt modelId="{90C2B056-F06F-4320-82B3-A6EB1477F530}" type="pres">
      <dgm:prSet presAssocID="{5AB1D361-AB97-427F-887A-B2D7B16C7990}" presName="childText" presStyleLbl="conFgAcc1" presStyleIdx="0" presStyleCnt="4">
        <dgm:presLayoutVars>
          <dgm:bulletEnabled val="1"/>
        </dgm:presLayoutVars>
      </dgm:prSet>
      <dgm:spPr>
        <a:prstGeom prst="round2DiagRect">
          <a:avLst/>
        </a:prstGeom>
      </dgm:spPr>
    </dgm:pt>
    <dgm:pt modelId="{5DA97A6E-A25B-4C23-9378-EC1094E89803}" type="pres">
      <dgm:prSet presAssocID="{A6D321EA-63A3-4476-9F72-DAD85DED0283}" presName="spaceBetweenRectangles" presStyleCnt="0"/>
      <dgm:spPr/>
    </dgm:pt>
    <dgm:pt modelId="{A1A0EF3D-4D5F-4B6D-97A5-8DC04B94545F}" type="pres">
      <dgm:prSet presAssocID="{53BD7199-4014-4CE4-A0E6-3527B4ADFFC1}" presName="parentLin" presStyleCnt="0"/>
      <dgm:spPr/>
    </dgm:pt>
    <dgm:pt modelId="{02F14311-9DBE-4A33-A65D-AEAA2FCAB559}" type="pres">
      <dgm:prSet presAssocID="{53BD7199-4014-4CE4-A0E6-3527B4ADFFC1}" presName="parentLeftMargin" presStyleLbl="node1" presStyleIdx="0" presStyleCnt="4"/>
      <dgm:spPr/>
    </dgm:pt>
    <dgm:pt modelId="{C20F53AD-7003-4A89-B55A-B54BC01B2A48}" type="pres">
      <dgm:prSet presAssocID="{53BD7199-4014-4CE4-A0E6-3527B4ADFFC1}" presName="parentText" presStyleLbl="node1" presStyleIdx="1" presStyleCnt="4">
        <dgm:presLayoutVars>
          <dgm:chMax val="0"/>
          <dgm:bulletEnabled val="1"/>
        </dgm:presLayoutVars>
      </dgm:prSet>
      <dgm:spPr/>
    </dgm:pt>
    <dgm:pt modelId="{BEC2780E-9E50-44B0-BDDC-C1BBA93277C9}" type="pres">
      <dgm:prSet presAssocID="{53BD7199-4014-4CE4-A0E6-3527B4ADFFC1}" presName="negativeSpace" presStyleCnt="0"/>
      <dgm:spPr/>
    </dgm:pt>
    <dgm:pt modelId="{84709C69-9CC6-4062-A816-F849258ABB78}" type="pres">
      <dgm:prSet presAssocID="{53BD7199-4014-4CE4-A0E6-3527B4ADFFC1}" presName="childText" presStyleLbl="conFgAcc1" presStyleIdx="1" presStyleCnt="4">
        <dgm:presLayoutVars>
          <dgm:bulletEnabled val="1"/>
        </dgm:presLayoutVars>
      </dgm:prSet>
      <dgm:spPr>
        <a:prstGeom prst="round2DiagRect">
          <a:avLst/>
        </a:prstGeom>
      </dgm:spPr>
    </dgm:pt>
    <dgm:pt modelId="{A0866DD9-5182-4698-A78B-BCE5358AE578}" type="pres">
      <dgm:prSet presAssocID="{880EAB72-8A73-4DB6-BEAB-E2AA89733AB3}" presName="spaceBetweenRectangles" presStyleCnt="0"/>
      <dgm:spPr/>
    </dgm:pt>
    <dgm:pt modelId="{EC600A17-E885-4B3A-98E9-C096180C2B85}" type="pres">
      <dgm:prSet presAssocID="{F510240D-D40E-4661-BB9E-39403E0E7097}" presName="parentLin" presStyleCnt="0"/>
      <dgm:spPr/>
    </dgm:pt>
    <dgm:pt modelId="{19E6D152-0F6A-4EF2-B0E4-E5080D922071}" type="pres">
      <dgm:prSet presAssocID="{F510240D-D40E-4661-BB9E-39403E0E7097}" presName="parentLeftMargin" presStyleLbl="node1" presStyleIdx="1" presStyleCnt="4"/>
      <dgm:spPr/>
    </dgm:pt>
    <dgm:pt modelId="{7276B95F-4C94-49F4-B1D6-EB1E4F9A60B3}" type="pres">
      <dgm:prSet presAssocID="{F510240D-D40E-4661-BB9E-39403E0E7097}" presName="parentText" presStyleLbl="node1" presStyleIdx="2" presStyleCnt="4">
        <dgm:presLayoutVars>
          <dgm:chMax val="0"/>
          <dgm:bulletEnabled val="1"/>
        </dgm:presLayoutVars>
      </dgm:prSet>
      <dgm:spPr/>
    </dgm:pt>
    <dgm:pt modelId="{853F5E09-B211-461B-A8BA-A23D697CCFD4}" type="pres">
      <dgm:prSet presAssocID="{F510240D-D40E-4661-BB9E-39403E0E7097}" presName="negativeSpace" presStyleCnt="0"/>
      <dgm:spPr/>
    </dgm:pt>
    <dgm:pt modelId="{BE5436BB-BBBB-4CFD-8DBD-49D5178FC08E}" type="pres">
      <dgm:prSet presAssocID="{F510240D-D40E-4661-BB9E-39403E0E7097}" presName="childText" presStyleLbl="conFgAcc1" presStyleIdx="2" presStyleCnt="4">
        <dgm:presLayoutVars>
          <dgm:bulletEnabled val="1"/>
        </dgm:presLayoutVars>
      </dgm:prSet>
      <dgm:spPr>
        <a:prstGeom prst="round2DiagRect">
          <a:avLst/>
        </a:prstGeom>
      </dgm:spPr>
    </dgm:pt>
    <dgm:pt modelId="{429A97D3-3B5D-4F9D-926A-121BF3CA5AED}" type="pres">
      <dgm:prSet presAssocID="{FACC01CA-6C80-48C0-8032-5A892F05E19E}" presName="spaceBetweenRectangles" presStyleCnt="0"/>
      <dgm:spPr/>
    </dgm:pt>
    <dgm:pt modelId="{60C441A8-6BE4-45B1-908F-4E5DC9E1068E}" type="pres">
      <dgm:prSet presAssocID="{3E944195-B8D6-44BD-8375-8B2DA043E600}" presName="parentLin" presStyleCnt="0"/>
      <dgm:spPr/>
    </dgm:pt>
    <dgm:pt modelId="{EAB78E9C-28B7-416A-AF9E-481C9A6320EC}" type="pres">
      <dgm:prSet presAssocID="{3E944195-B8D6-44BD-8375-8B2DA043E600}" presName="parentLeftMargin" presStyleLbl="node1" presStyleIdx="2" presStyleCnt="4"/>
      <dgm:spPr/>
    </dgm:pt>
    <dgm:pt modelId="{4FCD2743-0CE3-49B6-BF49-7B054A78B5A2}" type="pres">
      <dgm:prSet presAssocID="{3E944195-B8D6-44BD-8375-8B2DA043E600}" presName="parentText" presStyleLbl="node1" presStyleIdx="3" presStyleCnt="4">
        <dgm:presLayoutVars>
          <dgm:chMax val="0"/>
          <dgm:bulletEnabled val="1"/>
        </dgm:presLayoutVars>
      </dgm:prSet>
      <dgm:spPr/>
    </dgm:pt>
    <dgm:pt modelId="{3F338D65-F232-42BC-93DF-D67639514FAA}" type="pres">
      <dgm:prSet presAssocID="{3E944195-B8D6-44BD-8375-8B2DA043E600}" presName="negativeSpace" presStyleCnt="0"/>
      <dgm:spPr/>
    </dgm:pt>
    <dgm:pt modelId="{566BA58F-F323-4199-9880-537433070C9B}" type="pres">
      <dgm:prSet presAssocID="{3E944195-B8D6-44BD-8375-8B2DA043E600}" presName="childText" presStyleLbl="conFgAcc1" presStyleIdx="3" presStyleCnt="4">
        <dgm:presLayoutVars>
          <dgm:bulletEnabled val="1"/>
        </dgm:presLayoutVars>
      </dgm:prSet>
      <dgm:spPr>
        <a:prstGeom prst="round2DiagRect">
          <a:avLst/>
        </a:prstGeom>
      </dgm:spPr>
    </dgm:pt>
  </dgm:ptLst>
  <dgm:cxnLst>
    <dgm:cxn modelId="{8842AB06-99B8-4A3D-8EEB-1E7BDD80784C}" type="presOf" srcId="{3E944195-B8D6-44BD-8375-8B2DA043E600}" destId="{EAB78E9C-28B7-416A-AF9E-481C9A6320EC}" srcOrd="0" destOrd="0" presId="urn:microsoft.com/office/officeart/2005/8/layout/list1"/>
    <dgm:cxn modelId="{FC637412-03A0-4C16-BEEC-8C4C628B11C4}" srcId="{3E944195-B8D6-44BD-8375-8B2DA043E600}" destId="{75FE2085-833A-44F0-A996-EAD744452544}" srcOrd="1" destOrd="0" parTransId="{CBEF0C98-C120-4068-8E72-8859286F92E7}" sibTransId="{F22AE656-FC07-4D4D-B851-4B029CAACAA9}"/>
    <dgm:cxn modelId="{FCB33419-E34E-40AF-A91A-677B3DFC55CE}" srcId="{5F40108E-3E67-4BA3-9485-2110D65D66B9}" destId="{5AB1D361-AB97-427F-887A-B2D7B16C7990}" srcOrd="0" destOrd="0" parTransId="{46C4E41E-4797-4056-8E06-0019CFE1CE63}" sibTransId="{A6D321EA-63A3-4476-9F72-DAD85DED0283}"/>
    <dgm:cxn modelId="{4FE48E21-854D-4ECB-ACAE-3B422CFCF30F}" type="presOf" srcId="{25380C2F-B665-4369-8456-A3A3E384A14C}" destId="{84709C69-9CC6-4062-A816-F849258ABB78}" srcOrd="0" destOrd="2" presId="urn:microsoft.com/office/officeart/2005/8/layout/list1"/>
    <dgm:cxn modelId="{23DAE324-5CDF-4E01-BF87-2FDA9E417FD1}" srcId="{3E944195-B8D6-44BD-8375-8B2DA043E600}" destId="{FFDD20BC-59BB-4806-9E19-E72364A88E79}" srcOrd="2" destOrd="0" parTransId="{D194753A-7F0B-426A-B39A-A10B38E76A4D}" sibTransId="{D0180D32-C3EA-4014-8F20-EDFAC8095585}"/>
    <dgm:cxn modelId="{FBA4EE29-B829-44DB-9B78-6AAE572149C0}" type="presOf" srcId="{3E944195-B8D6-44BD-8375-8B2DA043E600}" destId="{4FCD2743-0CE3-49B6-BF49-7B054A78B5A2}" srcOrd="1" destOrd="0" presId="urn:microsoft.com/office/officeart/2005/8/layout/list1"/>
    <dgm:cxn modelId="{26791E31-C371-47EE-A31E-655D33785E67}" type="presOf" srcId="{F510240D-D40E-4661-BB9E-39403E0E7097}" destId="{7276B95F-4C94-49F4-B1D6-EB1E4F9A60B3}" srcOrd="1" destOrd="0" presId="urn:microsoft.com/office/officeart/2005/8/layout/list1"/>
    <dgm:cxn modelId="{351B0C3E-56AC-45D5-8CB0-3F320B5D3C3C}" type="presOf" srcId="{99AF3CEB-E917-4969-8E6A-1C637DB30310}" destId="{566BA58F-F323-4199-9880-537433070C9B}" srcOrd="0" destOrd="0" presId="urn:microsoft.com/office/officeart/2005/8/layout/list1"/>
    <dgm:cxn modelId="{7F441843-BDDF-4CAD-B9F5-901DE2119628}" type="presOf" srcId="{75FE2085-833A-44F0-A996-EAD744452544}" destId="{566BA58F-F323-4199-9880-537433070C9B}" srcOrd="0" destOrd="1" presId="urn:microsoft.com/office/officeart/2005/8/layout/list1"/>
    <dgm:cxn modelId="{BB792165-F3D1-4246-9870-4E935588A11C}" srcId="{5F40108E-3E67-4BA3-9485-2110D65D66B9}" destId="{F510240D-D40E-4661-BB9E-39403E0E7097}" srcOrd="2" destOrd="0" parTransId="{F43DC971-9AD7-4C35-8FEF-4BCBC9395C73}" sibTransId="{FACC01CA-6C80-48C0-8032-5A892F05E19E}"/>
    <dgm:cxn modelId="{5F26B245-75D4-426C-9CDE-C8A6B3363B57}" srcId="{F510240D-D40E-4661-BB9E-39403E0E7097}" destId="{F280E609-E365-438A-B3E0-068285E8C860}" srcOrd="0" destOrd="0" parTransId="{99B5A42D-B05D-448E-8215-13B689F2CEFB}" sibTransId="{23F4652B-063B-44F5-8B3C-C917C452BC8C}"/>
    <dgm:cxn modelId="{B9BF9649-3C9E-43B3-8310-7396CB973155}" type="presOf" srcId="{CE79AD5A-3584-45E5-ADF8-4D2CAF0A45B7}" destId="{BE5436BB-BBBB-4CFD-8DBD-49D5178FC08E}" srcOrd="0" destOrd="1" presId="urn:microsoft.com/office/officeart/2005/8/layout/list1"/>
    <dgm:cxn modelId="{1403EA4A-F672-4C56-B751-3B1FBF88B7CC}" srcId="{53BD7199-4014-4CE4-A0E6-3527B4ADFFC1}" destId="{25380C2F-B665-4369-8456-A3A3E384A14C}" srcOrd="2" destOrd="0" parTransId="{AFE355CE-0A9C-4454-8285-2143A603C3D7}" sibTransId="{0A9D5AD6-9962-4210-96B2-B16DBBCD766D}"/>
    <dgm:cxn modelId="{DF2B226D-46BB-458B-88C7-6894A64EDF0B}" srcId="{53BD7199-4014-4CE4-A0E6-3527B4ADFFC1}" destId="{4440FA9D-2FFC-4B12-BB02-E6CE02519A6F}" srcOrd="1" destOrd="0" parTransId="{B9266EC4-115B-425D-8B93-86A25F7D1E62}" sibTransId="{AF8A23C9-5FB9-455F-B53D-987A44055228}"/>
    <dgm:cxn modelId="{D2D6E16F-D34C-41AE-82FB-A13CB9C94726}" srcId="{5F40108E-3E67-4BA3-9485-2110D65D66B9}" destId="{53BD7199-4014-4CE4-A0E6-3527B4ADFFC1}" srcOrd="1" destOrd="0" parTransId="{586114DD-CE71-4BE1-9CE0-728D473CB7ED}" sibTransId="{880EAB72-8A73-4DB6-BEAB-E2AA89733AB3}"/>
    <dgm:cxn modelId="{E330B776-95C3-4D3F-9208-91B26497A173}" type="presOf" srcId="{53BD7199-4014-4CE4-A0E6-3527B4ADFFC1}" destId="{C20F53AD-7003-4A89-B55A-B54BC01B2A48}" srcOrd="1" destOrd="0" presId="urn:microsoft.com/office/officeart/2005/8/layout/list1"/>
    <dgm:cxn modelId="{1BC84358-B00E-4800-8F3A-84BF9DA44858}" type="presOf" srcId="{5AB1D361-AB97-427F-887A-B2D7B16C7990}" destId="{0D150EBA-9AFF-4B66-9C34-5BA5B097E8F9}" srcOrd="0" destOrd="0" presId="urn:microsoft.com/office/officeart/2005/8/layout/list1"/>
    <dgm:cxn modelId="{64098678-1189-4245-A537-D37A8BB2DF68}" srcId="{3E944195-B8D6-44BD-8375-8B2DA043E600}" destId="{99AF3CEB-E917-4969-8E6A-1C637DB30310}" srcOrd="0" destOrd="0" parTransId="{46B4CC53-9977-4968-89BA-AE006830B782}" sibTransId="{E6E4E8FB-4578-49FE-A99D-816846EBC847}"/>
    <dgm:cxn modelId="{2F4ACF7D-9751-487A-AF0F-49BDE40DB9EE}" type="presOf" srcId="{54A18211-2D0C-428C-8C05-20EF5FA21C16}" destId="{84709C69-9CC6-4062-A816-F849258ABB78}" srcOrd="0" destOrd="0" presId="urn:microsoft.com/office/officeart/2005/8/layout/list1"/>
    <dgm:cxn modelId="{785ACC87-CF1D-4B44-A1FB-4672C9A32ED2}" srcId="{5F40108E-3E67-4BA3-9485-2110D65D66B9}" destId="{3E944195-B8D6-44BD-8375-8B2DA043E600}" srcOrd="3" destOrd="0" parTransId="{8D00A7F8-3A5E-4A25-919C-89347F6562E0}" sibTransId="{EBF9F39C-A6FE-4280-BEE9-9F8B64B33ED6}"/>
    <dgm:cxn modelId="{D9844793-6959-4F66-AD9C-849789922D00}" type="presOf" srcId="{5AB1D361-AB97-427F-887A-B2D7B16C7990}" destId="{57C896CF-69EC-47B7-8AE7-5DCFBF08DCFD}" srcOrd="1" destOrd="0" presId="urn:microsoft.com/office/officeart/2005/8/layout/list1"/>
    <dgm:cxn modelId="{ECBE37AB-A681-4E9E-A7D4-AACB08122FBC}" srcId="{5AB1D361-AB97-427F-887A-B2D7B16C7990}" destId="{EA0375DB-7977-46E0-A629-FF0FD30BC1FE}" srcOrd="0" destOrd="0" parTransId="{F3424E3E-1B9C-4130-94E5-683E8B68B8B1}" sibTransId="{40F45074-7BE0-4196-914B-3B32E88D4705}"/>
    <dgm:cxn modelId="{4A06D7B4-3C1C-42DD-A9EE-40E679BA2E35}" type="presOf" srcId="{56AA49F4-3EE9-43EA-BBD6-C0696C859670}" destId="{90C2B056-F06F-4320-82B3-A6EB1477F530}" srcOrd="0" destOrd="1" presId="urn:microsoft.com/office/officeart/2005/8/layout/list1"/>
    <dgm:cxn modelId="{8D9AD6B9-95B9-42A5-BD1A-6FDCDDDA8624}" srcId="{5AB1D361-AB97-427F-887A-B2D7B16C7990}" destId="{56AA49F4-3EE9-43EA-BBD6-C0696C859670}" srcOrd="1" destOrd="0" parTransId="{8B30CF22-AA85-40C2-BCDD-75E0F10C3472}" sibTransId="{34060C36-CC88-4F6F-A72B-DBAAFA260405}"/>
    <dgm:cxn modelId="{C71D49BC-93CC-47C8-B559-EEFB5A669ED7}" type="presOf" srcId="{4440FA9D-2FFC-4B12-BB02-E6CE02519A6F}" destId="{84709C69-9CC6-4062-A816-F849258ABB78}" srcOrd="0" destOrd="1" presId="urn:microsoft.com/office/officeart/2005/8/layout/list1"/>
    <dgm:cxn modelId="{24FF57C1-DE00-4C34-B7E5-F7395CE9B7EC}" type="presOf" srcId="{53BD7199-4014-4CE4-A0E6-3527B4ADFFC1}" destId="{02F14311-9DBE-4A33-A65D-AEAA2FCAB559}" srcOrd="0" destOrd="0" presId="urn:microsoft.com/office/officeart/2005/8/layout/list1"/>
    <dgm:cxn modelId="{15E014D0-3E64-4AA3-8051-BD2667C41795}" type="presOf" srcId="{FFDD20BC-59BB-4806-9E19-E72364A88E79}" destId="{566BA58F-F323-4199-9880-537433070C9B}" srcOrd="0" destOrd="2" presId="urn:microsoft.com/office/officeart/2005/8/layout/list1"/>
    <dgm:cxn modelId="{3CD889D5-C451-4F7D-93C9-D36760597B96}" type="presOf" srcId="{EA0375DB-7977-46E0-A629-FF0FD30BC1FE}" destId="{90C2B056-F06F-4320-82B3-A6EB1477F530}" srcOrd="0" destOrd="0" presId="urn:microsoft.com/office/officeart/2005/8/layout/list1"/>
    <dgm:cxn modelId="{3F9038D9-B947-40C2-B0DF-14079B0A67D5}" type="presOf" srcId="{F280E609-E365-438A-B3E0-068285E8C860}" destId="{BE5436BB-BBBB-4CFD-8DBD-49D5178FC08E}" srcOrd="0" destOrd="0" presId="urn:microsoft.com/office/officeart/2005/8/layout/list1"/>
    <dgm:cxn modelId="{12D1C1DC-A521-4E57-AFC2-DB21B69EBEE8}" srcId="{F510240D-D40E-4661-BB9E-39403E0E7097}" destId="{CE79AD5A-3584-45E5-ADF8-4D2CAF0A45B7}" srcOrd="1" destOrd="0" parTransId="{9F41951A-928E-4B33-BA6D-1159FBB888B6}" sibTransId="{B9B5B888-1171-4490-A070-C9D82C021AEB}"/>
    <dgm:cxn modelId="{DF5DE4DD-71BD-4F2D-AEEA-FFA46D78EAA7}" srcId="{53BD7199-4014-4CE4-A0E6-3527B4ADFFC1}" destId="{54A18211-2D0C-428C-8C05-20EF5FA21C16}" srcOrd="0" destOrd="0" parTransId="{3F5DC41B-828A-440C-AEAF-79A43A06E79F}" sibTransId="{9856EE6C-A4DA-44CE-9C88-6FEEB42ED88A}"/>
    <dgm:cxn modelId="{9538A6E9-5C13-4FB7-8CA4-155B686D811F}" type="presOf" srcId="{F510240D-D40E-4661-BB9E-39403E0E7097}" destId="{19E6D152-0F6A-4EF2-B0E4-E5080D922071}" srcOrd="0" destOrd="0" presId="urn:microsoft.com/office/officeart/2005/8/layout/list1"/>
    <dgm:cxn modelId="{3CF6EAF9-37B1-4400-B399-9C7A75381FDC}" type="presOf" srcId="{5F40108E-3E67-4BA3-9485-2110D65D66B9}" destId="{41EF1C7E-A54E-45F9-9854-4D9678B0FCEC}" srcOrd="0" destOrd="0" presId="urn:microsoft.com/office/officeart/2005/8/layout/list1"/>
    <dgm:cxn modelId="{B1618555-112F-4DAA-B2AC-6F9F7327CCEA}" type="presParOf" srcId="{41EF1C7E-A54E-45F9-9854-4D9678B0FCEC}" destId="{3E4CC170-EAF9-4E50-AC55-A4D1179AFFA4}" srcOrd="0" destOrd="0" presId="urn:microsoft.com/office/officeart/2005/8/layout/list1"/>
    <dgm:cxn modelId="{C6AEFAAA-6665-4619-BC7C-A182309466E9}" type="presParOf" srcId="{3E4CC170-EAF9-4E50-AC55-A4D1179AFFA4}" destId="{0D150EBA-9AFF-4B66-9C34-5BA5B097E8F9}" srcOrd="0" destOrd="0" presId="urn:microsoft.com/office/officeart/2005/8/layout/list1"/>
    <dgm:cxn modelId="{345B9079-0439-42F5-A73B-36931FBA2D7A}" type="presParOf" srcId="{3E4CC170-EAF9-4E50-AC55-A4D1179AFFA4}" destId="{57C896CF-69EC-47B7-8AE7-5DCFBF08DCFD}" srcOrd="1" destOrd="0" presId="urn:microsoft.com/office/officeart/2005/8/layout/list1"/>
    <dgm:cxn modelId="{82E6220D-9FE5-4E86-88F3-E9F66EAB28C2}" type="presParOf" srcId="{41EF1C7E-A54E-45F9-9854-4D9678B0FCEC}" destId="{24713008-100C-4C18-86C6-C706DB880860}" srcOrd="1" destOrd="0" presId="urn:microsoft.com/office/officeart/2005/8/layout/list1"/>
    <dgm:cxn modelId="{3503A5F7-3365-42C0-80C5-B69ABDA0EFB3}" type="presParOf" srcId="{41EF1C7E-A54E-45F9-9854-4D9678B0FCEC}" destId="{90C2B056-F06F-4320-82B3-A6EB1477F530}" srcOrd="2" destOrd="0" presId="urn:microsoft.com/office/officeart/2005/8/layout/list1"/>
    <dgm:cxn modelId="{03CAC0E9-34C4-4F3E-BECA-327E2BD6DC02}" type="presParOf" srcId="{41EF1C7E-A54E-45F9-9854-4D9678B0FCEC}" destId="{5DA97A6E-A25B-4C23-9378-EC1094E89803}" srcOrd="3" destOrd="0" presId="urn:microsoft.com/office/officeart/2005/8/layout/list1"/>
    <dgm:cxn modelId="{D3C257E7-7575-4E79-9854-5ED242CA7A1B}" type="presParOf" srcId="{41EF1C7E-A54E-45F9-9854-4D9678B0FCEC}" destId="{A1A0EF3D-4D5F-4B6D-97A5-8DC04B94545F}" srcOrd="4" destOrd="0" presId="urn:microsoft.com/office/officeart/2005/8/layout/list1"/>
    <dgm:cxn modelId="{A74B9459-F3EC-406E-9EA6-6C3B4F6A14DD}" type="presParOf" srcId="{A1A0EF3D-4D5F-4B6D-97A5-8DC04B94545F}" destId="{02F14311-9DBE-4A33-A65D-AEAA2FCAB559}" srcOrd="0" destOrd="0" presId="urn:microsoft.com/office/officeart/2005/8/layout/list1"/>
    <dgm:cxn modelId="{20BA86A7-84EE-46D0-8C94-C4681F0BDB54}" type="presParOf" srcId="{A1A0EF3D-4D5F-4B6D-97A5-8DC04B94545F}" destId="{C20F53AD-7003-4A89-B55A-B54BC01B2A48}" srcOrd="1" destOrd="0" presId="urn:microsoft.com/office/officeart/2005/8/layout/list1"/>
    <dgm:cxn modelId="{B24C1E48-7C3F-4918-B98F-778647AB2C5F}" type="presParOf" srcId="{41EF1C7E-A54E-45F9-9854-4D9678B0FCEC}" destId="{BEC2780E-9E50-44B0-BDDC-C1BBA93277C9}" srcOrd="5" destOrd="0" presId="urn:microsoft.com/office/officeart/2005/8/layout/list1"/>
    <dgm:cxn modelId="{A0BEB02E-ED30-4E57-B452-268DB1C0C9EA}" type="presParOf" srcId="{41EF1C7E-A54E-45F9-9854-4D9678B0FCEC}" destId="{84709C69-9CC6-4062-A816-F849258ABB78}" srcOrd="6" destOrd="0" presId="urn:microsoft.com/office/officeart/2005/8/layout/list1"/>
    <dgm:cxn modelId="{55435C6C-115A-41AB-A45C-C263C4E7B19A}" type="presParOf" srcId="{41EF1C7E-A54E-45F9-9854-4D9678B0FCEC}" destId="{A0866DD9-5182-4698-A78B-BCE5358AE578}" srcOrd="7" destOrd="0" presId="urn:microsoft.com/office/officeart/2005/8/layout/list1"/>
    <dgm:cxn modelId="{5646F049-A0AE-40E7-8615-EA27A3548E7D}" type="presParOf" srcId="{41EF1C7E-A54E-45F9-9854-4D9678B0FCEC}" destId="{EC600A17-E885-4B3A-98E9-C096180C2B85}" srcOrd="8" destOrd="0" presId="urn:microsoft.com/office/officeart/2005/8/layout/list1"/>
    <dgm:cxn modelId="{2A655B01-5EB5-465C-88F9-E438442527C3}" type="presParOf" srcId="{EC600A17-E885-4B3A-98E9-C096180C2B85}" destId="{19E6D152-0F6A-4EF2-B0E4-E5080D922071}" srcOrd="0" destOrd="0" presId="urn:microsoft.com/office/officeart/2005/8/layout/list1"/>
    <dgm:cxn modelId="{61DB0C42-5CBB-4594-A1B2-321201A6475F}" type="presParOf" srcId="{EC600A17-E885-4B3A-98E9-C096180C2B85}" destId="{7276B95F-4C94-49F4-B1D6-EB1E4F9A60B3}" srcOrd="1" destOrd="0" presId="urn:microsoft.com/office/officeart/2005/8/layout/list1"/>
    <dgm:cxn modelId="{1EA05249-C8DB-485F-AED1-D4A17D35E77A}" type="presParOf" srcId="{41EF1C7E-A54E-45F9-9854-4D9678B0FCEC}" destId="{853F5E09-B211-461B-A8BA-A23D697CCFD4}" srcOrd="9" destOrd="0" presId="urn:microsoft.com/office/officeart/2005/8/layout/list1"/>
    <dgm:cxn modelId="{8EB1CFF0-E371-42CC-AE9F-58C74D1F45C9}" type="presParOf" srcId="{41EF1C7E-A54E-45F9-9854-4D9678B0FCEC}" destId="{BE5436BB-BBBB-4CFD-8DBD-49D5178FC08E}" srcOrd="10" destOrd="0" presId="urn:microsoft.com/office/officeart/2005/8/layout/list1"/>
    <dgm:cxn modelId="{9E10B9A6-5367-4176-98C0-9060C02C58F7}" type="presParOf" srcId="{41EF1C7E-A54E-45F9-9854-4D9678B0FCEC}" destId="{429A97D3-3B5D-4F9D-926A-121BF3CA5AED}" srcOrd="11" destOrd="0" presId="urn:microsoft.com/office/officeart/2005/8/layout/list1"/>
    <dgm:cxn modelId="{0A0D3009-8D3C-4348-A910-B1B9C7CA0CB4}" type="presParOf" srcId="{41EF1C7E-A54E-45F9-9854-4D9678B0FCEC}" destId="{60C441A8-6BE4-45B1-908F-4E5DC9E1068E}" srcOrd="12" destOrd="0" presId="urn:microsoft.com/office/officeart/2005/8/layout/list1"/>
    <dgm:cxn modelId="{E27A7A49-ABAD-4026-9AA4-0FE611CCD5EB}" type="presParOf" srcId="{60C441A8-6BE4-45B1-908F-4E5DC9E1068E}" destId="{EAB78E9C-28B7-416A-AF9E-481C9A6320EC}" srcOrd="0" destOrd="0" presId="urn:microsoft.com/office/officeart/2005/8/layout/list1"/>
    <dgm:cxn modelId="{998C4002-D569-4518-9669-0B1B7F2EBA97}" type="presParOf" srcId="{60C441A8-6BE4-45B1-908F-4E5DC9E1068E}" destId="{4FCD2743-0CE3-49B6-BF49-7B054A78B5A2}" srcOrd="1" destOrd="0" presId="urn:microsoft.com/office/officeart/2005/8/layout/list1"/>
    <dgm:cxn modelId="{811C2BDC-5AAF-4E7F-8B13-F80114D92CA9}" type="presParOf" srcId="{41EF1C7E-A54E-45F9-9854-4D9678B0FCEC}" destId="{3F338D65-F232-42BC-93DF-D67639514FAA}" srcOrd="13" destOrd="0" presId="urn:microsoft.com/office/officeart/2005/8/layout/list1"/>
    <dgm:cxn modelId="{16810D65-AAE9-45D4-A915-288AACE9746B}" type="presParOf" srcId="{41EF1C7E-A54E-45F9-9854-4D9678B0FCEC}" destId="{566BA58F-F323-4199-9880-537433070C9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2B056-F06F-4320-82B3-A6EB1477F530}">
      <dsp:nvSpPr>
        <dsp:cNvPr id="0" name=""/>
        <dsp:cNvSpPr/>
      </dsp:nvSpPr>
      <dsp:spPr>
        <a:xfrm>
          <a:off x="0" y="244408"/>
          <a:ext cx="9032237" cy="945000"/>
        </a:xfrm>
        <a:prstGeom prst="round2Diag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002" tIns="312420" rIns="701002" bIns="106680" numCol="1" spcCol="1270" anchor="t" anchorCtr="0">
          <a:noAutofit/>
        </a:bodyPr>
        <a:lstStyle/>
        <a:p>
          <a:pPr marL="114300" lvl="1" indent="-114300" algn="l" defTabSz="666750">
            <a:lnSpc>
              <a:spcPct val="90000"/>
            </a:lnSpc>
            <a:spcBef>
              <a:spcPct val="0"/>
            </a:spcBef>
            <a:spcAft>
              <a:spcPct val="15000"/>
            </a:spcAft>
            <a:buChar char="•"/>
          </a:pPr>
          <a:r>
            <a:rPr lang="en-US" altLang="zh-CN" sz="1500" kern="1200" dirty="0"/>
            <a:t>LCP with known number of clusters</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a:t>Non-back tracking LCP</a:t>
          </a:r>
          <a:endParaRPr lang="zh-CN" altLang="en-US" sz="1500" kern="1200" dirty="0"/>
        </a:p>
      </dsp:txBody>
      <dsp:txXfrm>
        <a:off x="46131" y="290539"/>
        <a:ext cx="8939975" cy="852738"/>
      </dsp:txXfrm>
    </dsp:sp>
    <dsp:sp modelId="{57C896CF-69EC-47B7-8AE7-5DCFBF08DCFD}">
      <dsp:nvSpPr>
        <dsp:cNvPr id="0" name=""/>
        <dsp:cNvSpPr/>
      </dsp:nvSpPr>
      <dsp:spPr>
        <a:xfrm>
          <a:off x="451611" y="23008"/>
          <a:ext cx="6322565" cy="442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8978" tIns="0" rIns="238978" bIns="0" numCol="1" spcCol="1270" anchor="ctr" anchorCtr="0">
          <a:noAutofit/>
        </a:bodyPr>
        <a:lstStyle/>
        <a:p>
          <a:pPr marL="0" lvl="0" indent="0" algn="l" defTabSz="666750">
            <a:lnSpc>
              <a:spcPct val="90000"/>
            </a:lnSpc>
            <a:spcBef>
              <a:spcPct val="0"/>
            </a:spcBef>
            <a:spcAft>
              <a:spcPct val="35000"/>
            </a:spcAft>
            <a:buNone/>
          </a:pPr>
          <a:r>
            <a:rPr lang="en-US" sz="1500" kern="1200" dirty="0"/>
            <a:t>Linear Clustering Process</a:t>
          </a:r>
          <a:endParaRPr lang="zh-CN" altLang="en-US" sz="1500" kern="1200" dirty="0"/>
        </a:p>
      </dsp:txBody>
      <dsp:txXfrm>
        <a:off x="473227" y="44624"/>
        <a:ext cx="6279333" cy="399568"/>
      </dsp:txXfrm>
    </dsp:sp>
    <dsp:sp modelId="{84709C69-9CC6-4062-A816-F849258ABB78}">
      <dsp:nvSpPr>
        <dsp:cNvPr id="0" name=""/>
        <dsp:cNvSpPr/>
      </dsp:nvSpPr>
      <dsp:spPr>
        <a:xfrm>
          <a:off x="0" y="1491808"/>
          <a:ext cx="9032237" cy="1204875"/>
        </a:xfrm>
        <a:prstGeom prst="round2Diag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002" tIns="312420" rIns="701002" bIns="106680" numCol="1" spcCol="1270" anchor="t" anchorCtr="0">
          <a:noAutofit/>
        </a:bodyPr>
        <a:lstStyle/>
        <a:p>
          <a:pPr marL="114300" lvl="1" indent="-114300" algn="l" defTabSz="666750">
            <a:lnSpc>
              <a:spcPct val="90000"/>
            </a:lnSpc>
            <a:spcBef>
              <a:spcPct val="0"/>
            </a:spcBef>
            <a:spcAft>
              <a:spcPct val="15000"/>
            </a:spcAft>
            <a:buChar char="•"/>
          </a:pPr>
          <a:r>
            <a:rPr lang="en-US" altLang="zh-CN" sz="1500" kern="1200" dirty="0"/>
            <a:t>Modularity-based</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a:t>Spectral method</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a:t>Local Dominance</a:t>
          </a:r>
          <a:endParaRPr lang="zh-CN" altLang="en-US" sz="1500" kern="1200" dirty="0"/>
        </a:p>
      </dsp:txBody>
      <dsp:txXfrm>
        <a:off x="58817" y="1550625"/>
        <a:ext cx="8914603" cy="1087241"/>
      </dsp:txXfrm>
    </dsp:sp>
    <dsp:sp modelId="{C20F53AD-7003-4A89-B55A-B54BC01B2A48}">
      <dsp:nvSpPr>
        <dsp:cNvPr id="0" name=""/>
        <dsp:cNvSpPr/>
      </dsp:nvSpPr>
      <dsp:spPr>
        <a:xfrm>
          <a:off x="451611" y="1270408"/>
          <a:ext cx="6322565" cy="442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8978" tIns="0" rIns="238978" bIns="0" numCol="1" spcCol="1270" anchor="ctr" anchorCtr="0">
          <a:noAutofit/>
        </a:bodyPr>
        <a:lstStyle/>
        <a:p>
          <a:pPr marL="0" lvl="0" indent="0" algn="l" defTabSz="666750">
            <a:lnSpc>
              <a:spcPct val="90000"/>
            </a:lnSpc>
            <a:spcBef>
              <a:spcPct val="0"/>
            </a:spcBef>
            <a:spcAft>
              <a:spcPct val="35000"/>
            </a:spcAft>
            <a:buNone/>
          </a:pPr>
          <a:r>
            <a:rPr lang="en-US" sz="1500" kern="1200" dirty="0"/>
            <a:t>Other involved clustering algorithms</a:t>
          </a:r>
          <a:endParaRPr lang="zh-CN" altLang="en-US" sz="1500" kern="1200" dirty="0"/>
        </a:p>
      </dsp:txBody>
      <dsp:txXfrm>
        <a:off x="473227" y="1292024"/>
        <a:ext cx="6279333" cy="399568"/>
      </dsp:txXfrm>
    </dsp:sp>
    <dsp:sp modelId="{BE5436BB-BBBB-4CFD-8DBD-49D5178FC08E}">
      <dsp:nvSpPr>
        <dsp:cNvPr id="0" name=""/>
        <dsp:cNvSpPr/>
      </dsp:nvSpPr>
      <dsp:spPr>
        <a:xfrm>
          <a:off x="0" y="2999083"/>
          <a:ext cx="9032237" cy="945000"/>
        </a:xfrm>
        <a:prstGeom prst="round2Diag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002" tIns="312420" rIns="701002"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solidFill>
                <a:schemeClr val="tx1"/>
              </a:solidFill>
            </a:rPr>
            <a:t>(Symmetric) Stochastic Block Model</a:t>
          </a:r>
          <a:endParaRPr lang="zh-CN" altLang="en-US" sz="1500" b="0" kern="1200" dirty="0">
            <a:solidFill>
              <a:schemeClr val="tx1"/>
            </a:solidFill>
          </a:endParaRPr>
        </a:p>
        <a:p>
          <a:pPr marL="114300" lvl="1" indent="-114300" algn="l" defTabSz="666750">
            <a:lnSpc>
              <a:spcPct val="90000"/>
            </a:lnSpc>
            <a:spcBef>
              <a:spcPct val="0"/>
            </a:spcBef>
            <a:spcAft>
              <a:spcPct val="15000"/>
            </a:spcAft>
            <a:buChar char="•"/>
          </a:pPr>
          <a:r>
            <a:rPr lang="en-US" altLang="zh-CN" sz="1500" kern="1200" dirty="0"/>
            <a:t>LFR benchmark</a:t>
          </a:r>
          <a:endParaRPr lang="zh-CN" altLang="en-US" sz="1500" kern="1200" dirty="0"/>
        </a:p>
      </dsp:txBody>
      <dsp:txXfrm>
        <a:off x="46131" y="3045214"/>
        <a:ext cx="8939975" cy="852738"/>
      </dsp:txXfrm>
    </dsp:sp>
    <dsp:sp modelId="{7276B95F-4C94-49F4-B1D6-EB1E4F9A60B3}">
      <dsp:nvSpPr>
        <dsp:cNvPr id="0" name=""/>
        <dsp:cNvSpPr/>
      </dsp:nvSpPr>
      <dsp:spPr>
        <a:xfrm>
          <a:off x="451611" y="2777684"/>
          <a:ext cx="6322565" cy="442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8978" tIns="0" rIns="238978" bIns="0" numCol="1" spcCol="1270" anchor="ctr" anchorCtr="0">
          <a:noAutofit/>
        </a:bodyPr>
        <a:lstStyle/>
        <a:p>
          <a:pPr marL="0" lvl="0" indent="0" algn="l" defTabSz="666750">
            <a:lnSpc>
              <a:spcPct val="90000"/>
            </a:lnSpc>
            <a:spcBef>
              <a:spcPct val="0"/>
            </a:spcBef>
            <a:spcAft>
              <a:spcPct val="35000"/>
            </a:spcAft>
            <a:buNone/>
          </a:pPr>
          <a:r>
            <a:rPr lang="en-US" sz="1500" kern="1200" dirty="0"/>
            <a:t>Benchmarks</a:t>
          </a:r>
          <a:endParaRPr lang="zh-CN" altLang="en-US" sz="1500" kern="1200" dirty="0"/>
        </a:p>
      </dsp:txBody>
      <dsp:txXfrm>
        <a:off x="473227" y="2799300"/>
        <a:ext cx="6279333" cy="399568"/>
      </dsp:txXfrm>
    </dsp:sp>
    <dsp:sp modelId="{566BA58F-F323-4199-9880-537433070C9B}">
      <dsp:nvSpPr>
        <dsp:cNvPr id="0" name=""/>
        <dsp:cNvSpPr/>
      </dsp:nvSpPr>
      <dsp:spPr>
        <a:xfrm>
          <a:off x="0" y="4246484"/>
          <a:ext cx="9032237" cy="1204875"/>
        </a:xfrm>
        <a:prstGeom prst="round2Diag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002" tIns="312420" rIns="701002" bIns="106680" numCol="1" spcCol="1270" anchor="t" anchorCtr="0">
          <a:noAutofit/>
        </a:bodyPr>
        <a:lstStyle/>
        <a:p>
          <a:pPr marL="114300" lvl="1" indent="-114300" algn="l" defTabSz="666750">
            <a:lnSpc>
              <a:spcPct val="90000"/>
            </a:lnSpc>
            <a:spcBef>
              <a:spcPct val="0"/>
            </a:spcBef>
            <a:spcAft>
              <a:spcPct val="15000"/>
            </a:spcAft>
            <a:buChar char="•"/>
          </a:pPr>
          <a:r>
            <a:rPr lang="en-US" altLang="zh-CN" sz="1500" kern="1200" dirty="0"/>
            <a:t>SSBM &amp; LFR</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a:t>Real-world networks</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a:t>Random networks (ER, BA, WS)</a:t>
          </a:r>
          <a:endParaRPr lang="zh-CN" altLang="en-US" sz="1500" kern="1200" dirty="0"/>
        </a:p>
      </dsp:txBody>
      <dsp:txXfrm>
        <a:off x="58817" y="4305301"/>
        <a:ext cx="8914603" cy="1087241"/>
      </dsp:txXfrm>
    </dsp:sp>
    <dsp:sp modelId="{4FCD2743-0CE3-49B6-BF49-7B054A78B5A2}">
      <dsp:nvSpPr>
        <dsp:cNvPr id="0" name=""/>
        <dsp:cNvSpPr/>
      </dsp:nvSpPr>
      <dsp:spPr>
        <a:xfrm>
          <a:off x="451611" y="4025084"/>
          <a:ext cx="6322565" cy="442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8978" tIns="0" rIns="238978" bIns="0" numCol="1" spcCol="1270" anchor="ctr" anchorCtr="0">
          <a:noAutofit/>
        </a:bodyPr>
        <a:lstStyle/>
        <a:p>
          <a:pPr marL="0" lvl="0" indent="0" algn="l" defTabSz="666750">
            <a:lnSpc>
              <a:spcPct val="90000"/>
            </a:lnSpc>
            <a:spcBef>
              <a:spcPct val="0"/>
            </a:spcBef>
            <a:spcAft>
              <a:spcPct val="35000"/>
            </a:spcAft>
            <a:buNone/>
          </a:pPr>
          <a:r>
            <a:rPr lang="en-US" altLang="zh-CN" sz="1500" kern="1200" dirty="0"/>
            <a:t>Results</a:t>
          </a:r>
          <a:endParaRPr lang="zh-CN" altLang="en-US" sz="1500" kern="1200" dirty="0"/>
        </a:p>
      </dsp:txBody>
      <dsp:txXfrm>
        <a:off x="473227" y="4046700"/>
        <a:ext cx="62793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63492-9D37-472C-8110-0678B9154D8E}" type="datetimeFigureOut">
              <a:rPr lang="en-GB" smtClean="0"/>
              <a:t>14/05/2023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F87409-D8F6-48D0-8C1F-80AF91E18D71}" type="slidenum">
              <a:rPr lang="en-GB" smtClean="0"/>
              <a:t>‹#›</a:t>
            </a:fld>
            <a:endParaRPr lang="en-GB"/>
          </a:p>
        </p:txBody>
      </p:sp>
    </p:spTree>
    <p:extLst>
      <p:ext uri="{BB962C8B-B14F-4D97-AF65-F5344CB8AC3E}">
        <p14:creationId xmlns:p14="http://schemas.microsoft.com/office/powerpoint/2010/main" val="855457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I’m going to introduce the current progress of my </a:t>
            </a:r>
            <a:r>
              <a:rPr lang="en-US" altLang="zh-CN" dirty="0" err="1"/>
              <a:t>msc</a:t>
            </a:r>
            <a:r>
              <a:rPr lang="en-US" altLang="zh-CN" dirty="0"/>
              <a:t> thesis and future plans as well. The topic is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1</a:t>
            </a:fld>
            <a:endParaRPr lang="en-GB"/>
          </a:p>
        </p:txBody>
      </p:sp>
    </p:spTree>
    <p:extLst>
      <p:ext uri="{BB962C8B-B14F-4D97-AF65-F5344CB8AC3E}">
        <p14:creationId xmlns:p14="http://schemas.microsoft.com/office/powerpoint/2010/main" val="361794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now have four performance metrics. </a:t>
            </a:r>
            <a:r>
              <a:rPr lang="en-US" altLang="zh-CN" dirty="0" err="1"/>
              <a:t>C,m</a:t>
            </a:r>
            <a:r>
              <a:rPr lang="en-US" altLang="zh-CN" dirty="0"/>
              <a:t>. Both NMI and ECS are used to measure the similarity of two clustering results, or we say estimated partition and ground-truth. NMI is widely accepted metric. ECS is a relatively new metric. But after it was published in nature in 2019, there are more and more papers using it because they believe ECS is more fair than NMI.</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10</a:t>
            </a:fld>
            <a:endParaRPr lang="en-GB"/>
          </a:p>
        </p:txBody>
      </p:sp>
    </p:spTree>
    <p:extLst>
      <p:ext uri="{BB962C8B-B14F-4D97-AF65-F5344CB8AC3E}">
        <p14:creationId xmlns:p14="http://schemas.microsoft.com/office/powerpoint/2010/main" val="1559306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take a look at the difference between ECS and NMI. Here are two scenarios. For a, NMI still work well because NMI between Left and middle partition is higher than between right and middle. But it's still counter-intuitive for me because NMI is equal to zero but node 7,8,9 should be correct. ECS=1/3, fair enough. For b, NMI is wrong here but ECS is still correct. Therefore, ECS is more fair and NMI somehow encourages the algorithm to cluster more communities instead of less</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11</a:t>
            </a:fld>
            <a:endParaRPr lang="en-GB"/>
          </a:p>
        </p:txBody>
      </p:sp>
    </p:spTree>
    <p:extLst>
      <p:ext uri="{BB962C8B-B14F-4D97-AF65-F5344CB8AC3E}">
        <p14:creationId xmlns:p14="http://schemas.microsoft.com/office/powerpoint/2010/main" val="3416392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SBM is a random model. We use pin and pout to control the link density within clusters and inter-community links. Communities become visible when pin is larger and pout. Every cluster has same size.</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13</a:t>
            </a:fld>
            <a:endParaRPr lang="en-GB"/>
          </a:p>
        </p:txBody>
      </p:sp>
    </p:spTree>
    <p:extLst>
      <p:ext uri="{BB962C8B-B14F-4D97-AF65-F5344CB8AC3E}">
        <p14:creationId xmlns:p14="http://schemas.microsoft.com/office/powerpoint/2010/main" val="574553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X-axis is bin-bout, this vertical line show the threshold of SBM. After this line, bin is larger than bout so that clusters become visible. Spectral methods dominant number of clusters. LCP-NBT shows the same performance of NBT. LCP better than all other mod-based method. LCP always has highest mod. But LCP begin to have good NMI only after threshold because LCP found different partition from original. Better NMI means get closer to the green curve, original mod. LCP dominants ECS, and we can observe a huge improvement of LCP with known number of clusters. When the number of clusters is relatively small, here equals to 2, this improvement is significant.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14</a:t>
            </a:fld>
            <a:endParaRPr lang="en-GB"/>
          </a:p>
        </p:txBody>
      </p:sp>
    </p:spTree>
    <p:extLst>
      <p:ext uri="{BB962C8B-B14F-4D97-AF65-F5344CB8AC3E}">
        <p14:creationId xmlns:p14="http://schemas.microsoft.com/office/powerpoint/2010/main" val="1642204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Performance quite similar, the improvement shrink when the c increases. And this improvement only happen with difficult cases.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15</a:t>
            </a:fld>
            <a:endParaRPr lang="en-GB"/>
          </a:p>
        </p:txBody>
      </p:sp>
    </p:spTree>
    <p:extLst>
      <p:ext uri="{BB962C8B-B14F-4D97-AF65-F5344CB8AC3E}">
        <p14:creationId xmlns:p14="http://schemas.microsoft.com/office/powerpoint/2010/main" val="3820469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 improvement since c is perfect.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16</a:t>
            </a:fld>
            <a:endParaRPr lang="en-GB"/>
          </a:p>
        </p:txBody>
      </p:sp>
    </p:spTree>
    <p:extLst>
      <p:ext uri="{BB962C8B-B14F-4D97-AF65-F5344CB8AC3E}">
        <p14:creationId xmlns:p14="http://schemas.microsoft.com/office/powerpoint/2010/main" val="150244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More difficult for these algorithms. Mod-based method seems have no idea of c. Spectral methods converge at the end. LCP still has highest mod but cannot dominant ECS anymore.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17</a:t>
            </a:fld>
            <a:endParaRPr lang="en-GB"/>
          </a:p>
        </p:txBody>
      </p:sp>
    </p:spTree>
    <p:extLst>
      <p:ext uri="{BB962C8B-B14F-4D97-AF65-F5344CB8AC3E}">
        <p14:creationId xmlns:p14="http://schemas.microsoft.com/office/powerpoint/2010/main" val="2444792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LFR benchmark is power-law network. Not only degree distribution conforms to power-law, but also community size.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18</a:t>
            </a:fld>
            <a:endParaRPr lang="en-GB"/>
          </a:p>
        </p:txBody>
      </p:sp>
    </p:spTree>
    <p:extLst>
      <p:ext uri="{BB962C8B-B14F-4D97-AF65-F5344CB8AC3E}">
        <p14:creationId xmlns:p14="http://schemas.microsoft.com/office/powerpoint/2010/main" val="3693069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X-axis is μ,</a:t>
            </a:r>
            <a:r>
              <a:rPr lang="zh-CN" altLang="en-US" dirty="0"/>
              <a:t> </a:t>
            </a:r>
            <a:r>
              <a:rPr lang="en-US" altLang="zh-CN" dirty="0"/>
              <a:t>ratio of links between clusters. NBT is best on c but NBT LCP failed this time. LCP is still better than other mod-based methods.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19</a:t>
            </a:fld>
            <a:endParaRPr lang="en-GB"/>
          </a:p>
        </p:txBody>
      </p:sp>
    </p:spTree>
    <p:extLst>
      <p:ext uri="{BB962C8B-B14F-4D97-AF65-F5344CB8AC3E}">
        <p14:creationId xmlns:p14="http://schemas.microsoft.com/office/powerpoint/2010/main" val="3687583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C=10 more difficult. LCP is best.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20</a:t>
            </a:fld>
            <a:endParaRPr lang="en-GB"/>
          </a:p>
        </p:txBody>
      </p:sp>
    </p:spTree>
    <p:extLst>
      <p:ext uri="{BB962C8B-B14F-4D97-AF65-F5344CB8AC3E}">
        <p14:creationId xmlns:p14="http://schemas.microsoft.com/office/powerpoint/2010/main" val="3032953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today, I’m going to firstly </a:t>
            </a:r>
            <a:r>
              <a:rPr lang="en-US" altLang="zh-CN" b="0" i="0" dirty="0">
                <a:solidFill>
                  <a:srgbClr val="1B1E25"/>
                </a:solidFill>
                <a:effectLst/>
                <a:latin typeface="-apple-system"/>
              </a:rPr>
              <a:t>briefly introduce the LCP since most of you have already known the story. This time I will elaborate a bit more about other algorithms</a:t>
            </a:r>
            <a:r>
              <a:rPr lang="zh-CN" altLang="en-US" b="0" i="0" dirty="0">
                <a:solidFill>
                  <a:srgbClr val="1B1E25"/>
                </a:solidFill>
                <a:effectLst/>
                <a:latin typeface="-apple-system"/>
              </a:rPr>
              <a:t> </a:t>
            </a:r>
            <a:r>
              <a:rPr lang="en-US" altLang="zh-CN" b="0" i="0" dirty="0">
                <a:solidFill>
                  <a:srgbClr val="1B1E25"/>
                </a:solidFill>
                <a:effectLst/>
                <a:latin typeface="-apple-system"/>
              </a:rPr>
              <a:t>we</a:t>
            </a:r>
            <a:r>
              <a:rPr lang="zh-CN" altLang="en-US" b="0" i="0" dirty="0">
                <a:solidFill>
                  <a:srgbClr val="1B1E25"/>
                </a:solidFill>
                <a:effectLst/>
                <a:latin typeface="-apple-system"/>
              </a:rPr>
              <a:t> </a:t>
            </a:r>
            <a:r>
              <a:rPr lang="en-US" altLang="zh-CN" b="0" i="0" dirty="0">
                <a:solidFill>
                  <a:srgbClr val="1B1E25"/>
                </a:solidFill>
                <a:effectLst/>
                <a:latin typeface="-apple-system"/>
              </a:rPr>
              <a:t>use</a:t>
            </a:r>
            <a:r>
              <a:rPr lang="zh-CN" altLang="en-US" b="0" i="0" dirty="0">
                <a:solidFill>
                  <a:srgbClr val="1B1E25"/>
                </a:solidFill>
                <a:effectLst/>
                <a:latin typeface="-apple-system"/>
              </a:rPr>
              <a:t> </a:t>
            </a:r>
            <a:r>
              <a:rPr lang="en-US" altLang="zh-CN" b="0" i="0" dirty="0">
                <a:solidFill>
                  <a:srgbClr val="1B1E25"/>
                </a:solidFill>
                <a:effectLst/>
                <a:latin typeface="-apple-system"/>
              </a:rPr>
              <a:t>to compare with the LCP. Furthermore, we measure all above algorithms on these two benchmarks and finally we will show the simulation results</a:t>
            </a:r>
          </a:p>
        </p:txBody>
      </p:sp>
      <p:sp>
        <p:nvSpPr>
          <p:cNvPr id="4" name="灯片编号占位符 3"/>
          <p:cNvSpPr>
            <a:spLocks noGrp="1"/>
          </p:cNvSpPr>
          <p:nvPr>
            <p:ph type="sldNum" sz="quarter" idx="5"/>
          </p:nvPr>
        </p:nvSpPr>
        <p:spPr/>
        <p:txBody>
          <a:bodyPr/>
          <a:lstStyle/>
          <a:p>
            <a:fld id="{AAF87409-D8F6-48D0-8C1F-80AF91E18D71}" type="slidenum">
              <a:rPr lang="en-GB" smtClean="0"/>
              <a:t>2</a:t>
            </a:fld>
            <a:endParaRPr lang="en-GB"/>
          </a:p>
        </p:txBody>
      </p:sp>
    </p:spTree>
    <p:extLst>
      <p:ext uri="{BB962C8B-B14F-4D97-AF65-F5344CB8AC3E}">
        <p14:creationId xmlns:p14="http://schemas.microsoft.com/office/powerpoint/2010/main" val="1326585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random networks have no clustering structure so we expect these algorithms to output c as close to 1 as possible. For ER and BA, NBT dominant and NBT LCP performs the same. LCP still better than other mod-bases. For WS, it’s a bit weird since spectral methods fail and Louvain and Leiden performs best and then LCP. Still, LCP has highest mod on these cases.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21</a:t>
            </a:fld>
            <a:endParaRPr lang="en-GB"/>
          </a:p>
        </p:txBody>
      </p:sp>
    </p:spTree>
    <p:extLst>
      <p:ext uri="{BB962C8B-B14F-4D97-AF65-F5344CB8AC3E}">
        <p14:creationId xmlns:p14="http://schemas.microsoft.com/office/powerpoint/2010/main" val="3923540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found some real-world networks and here is their number of nodes and links.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22</a:t>
            </a:fld>
            <a:endParaRPr lang="en-GB"/>
          </a:p>
        </p:txBody>
      </p:sp>
    </p:spTree>
    <p:extLst>
      <p:ext uri="{BB962C8B-B14F-4D97-AF65-F5344CB8AC3E}">
        <p14:creationId xmlns:p14="http://schemas.microsoft.com/office/powerpoint/2010/main" val="90179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we don’t know their ground-truth communities, we can only use mod to evaluate the performance. LCP gives highest modularity 5 out of 7.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23</a:t>
            </a:fld>
            <a:endParaRPr lang="en-GB"/>
          </a:p>
        </p:txBody>
      </p:sp>
    </p:spTree>
    <p:extLst>
      <p:ext uri="{BB962C8B-B14F-4D97-AF65-F5344CB8AC3E}">
        <p14:creationId xmlns:p14="http://schemas.microsoft.com/office/powerpoint/2010/main" val="3603904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think it’s not good enough to only use mod so here we found another 3 networks with ground-truth communities.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24</a:t>
            </a:fld>
            <a:endParaRPr lang="en-GB"/>
          </a:p>
        </p:txBody>
      </p:sp>
    </p:spTree>
    <p:extLst>
      <p:ext uri="{BB962C8B-B14F-4D97-AF65-F5344CB8AC3E}">
        <p14:creationId xmlns:p14="http://schemas.microsoft.com/office/powerpoint/2010/main" val="3619143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Leiden performs best. LCP loses its advantage on these three networks. LCP still has high modularity but way higher than original since LCP found totally different clusters so that NMI and ECS is low.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25</a:t>
            </a:fld>
            <a:endParaRPr lang="en-GB"/>
          </a:p>
        </p:txBody>
      </p:sp>
    </p:spTree>
    <p:extLst>
      <p:ext uri="{BB962C8B-B14F-4D97-AF65-F5344CB8AC3E}">
        <p14:creationId xmlns:p14="http://schemas.microsoft.com/office/powerpoint/2010/main" val="666125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26</a:t>
            </a:fld>
            <a:endParaRPr lang="en-GB"/>
          </a:p>
        </p:txBody>
      </p:sp>
    </p:spTree>
    <p:extLst>
      <p:ext uri="{BB962C8B-B14F-4D97-AF65-F5344CB8AC3E}">
        <p14:creationId xmlns:p14="http://schemas.microsoft.com/office/powerpoint/2010/main" val="687452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F87409-D8F6-48D0-8C1F-80AF91E18D7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33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task is called network clustering. As </a:t>
            </a:r>
            <a:r>
              <a:rPr lang="en-US" altLang="zh-CN" dirty="0" err="1"/>
              <a:t>fortunato</a:t>
            </a:r>
            <a:r>
              <a:rPr lang="en-US" altLang="zh-CN" dirty="0"/>
              <a:t> said, </a:t>
            </a:r>
            <a:r>
              <a:rPr lang="en-GB" altLang="zh-CN" sz="1200" dirty="0"/>
              <a:t>Network clustering is organization of nodes in clusters, with many links within clusters and few links between different clusters. Since clustering is non-supervised process, We need the help of quality function. Modularity is a widely used and accepted quality function. LCP is based on this.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3</a:t>
            </a:fld>
            <a:endParaRPr lang="en-GB"/>
          </a:p>
        </p:txBody>
      </p:sp>
    </p:spTree>
    <p:extLst>
      <p:ext uri="{BB962C8B-B14F-4D97-AF65-F5344CB8AC3E}">
        <p14:creationId xmlns:p14="http://schemas.microsoft.com/office/powerpoint/2010/main" val="379293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idea of LCP is here. Firstly, </a:t>
            </a:r>
            <a:r>
              <a:rPr lang="en-GB" altLang="zh-CN" sz="1200" dirty="0">
                <a:latin typeface="+mn-lt"/>
              </a:rPr>
              <a:t>each node in the graph is assigned a position on a line. </a:t>
            </a:r>
            <a:r>
              <a:rPr lang="en-US" altLang="zh-CN" sz="1200" dirty="0">
                <a:latin typeface="+mn-lt"/>
              </a:rPr>
              <a:t>This position is affected by two forces, attraction and repulsion. </a:t>
            </a:r>
            <a:r>
              <a:rPr lang="en-GB" altLang="zh-CN" sz="1200" dirty="0">
                <a:latin typeface="+mn-lt"/>
              </a:rPr>
              <a:t>Adjacent nodes that share many common neighbours </a:t>
            </a:r>
            <a:r>
              <a:rPr lang="en-US" altLang="zh-CN" dirty="0"/>
              <a:t>are mutually attracted because they are more likely to be in the same community. Meanwhile adjacent nodes sharing few neighbors are repulsed. We write down this process as this governing equation.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4</a:t>
            </a:fld>
            <a:endParaRPr lang="en-GB"/>
          </a:p>
        </p:txBody>
      </p:sp>
    </p:spTree>
    <p:extLst>
      <p:ext uri="{BB962C8B-B14F-4D97-AF65-F5344CB8AC3E}">
        <p14:creationId xmlns:p14="http://schemas.microsoft.com/office/powerpoint/2010/main" val="788548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denotes the number of </a:t>
            </a:r>
            <a:r>
              <a:rPr lang="en-GB" altLang="zh-CN" sz="1200" dirty="0">
                <a:latin typeface="+mn-lt"/>
              </a:rPr>
              <a:t>common neighbours. </a:t>
            </a:r>
            <a:r>
              <a:rPr lang="en-GB" altLang="zh-CN" dirty="0"/>
              <a:t>The attractive force is always higher than the repulsive force to make sure the system is stable. But </a:t>
            </a:r>
            <a:r>
              <a:rPr lang="en-US" altLang="zh-CN" dirty="0"/>
              <a:t>this leads to a problem that steady state of this linear process will no longer be the result of clustering but all nodes in the same position. To avoid this, the process need a early stop. </a:t>
            </a:r>
            <a:endParaRPr lang="en-GB" dirty="0"/>
          </a:p>
        </p:txBody>
      </p:sp>
      <p:sp>
        <p:nvSpPr>
          <p:cNvPr id="4" name="Slide Number Placeholder 3"/>
          <p:cNvSpPr>
            <a:spLocks noGrp="1"/>
          </p:cNvSpPr>
          <p:nvPr>
            <p:ph type="sldNum" sz="quarter" idx="10"/>
          </p:nvPr>
        </p:nvSpPr>
        <p:spPr/>
        <p:txBody>
          <a:bodyPr/>
          <a:lstStyle/>
          <a:p>
            <a:fld id="{AAF87409-D8F6-48D0-8C1F-80AF91E18D71}" type="slidenum">
              <a:rPr lang="en-GB" smtClean="0"/>
              <a:t>5</a:t>
            </a:fld>
            <a:endParaRPr lang="en-GB"/>
          </a:p>
        </p:txBody>
      </p:sp>
    </p:spTree>
    <p:extLst>
      <p:ext uri="{BB962C8B-B14F-4D97-AF65-F5344CB8AC3E}">
        <p14:creationId xmlns:p14="http://schemas.microsoft.com/office/powerpoint/2010/main" val="149497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write </a:t>
            </a:r>
            <a:r>
              <a:rPr lang="en-GB" altLang="zh-CN" sz="1200" dirty="0"/>
              <a:t>governing equation from node level to network level. Eigenvalue decomposition</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6</a:t>
            </a:fld>
            <a:endParaRPr lang="en-GB"/>
          </a:p>
        </p:txBody>
      </p:sp>
    </p:spTree>
    <p:extLst>
      <p:ext uri="{BB962C8B-B14F-4D97-AF65-F5344CB8AC3E}">
        <p14:creationId xmlns:p14="http://schemas.microsoft.com/office/powerpoint/2010/main" val="1344869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Instead of using the largest eigenvalue, we use the second largest one. We calculate the component of y2 on each node and sort y2. Here we’ve already observed the partition. Relabel the network base on sorted y2. We </a:t>
            </a:r>
            <a:r>
              <a:rPr lang="en-GB" altLang="zh-CN" dirty="0"/>
              <a:t>determine the borders of clusters by optimising the modularity recursively. This is the whole idea of LCP.</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7</a:t>
            </a:fld>
            <a:endParaRPr lang="en-GB"/>
          </a:p>
        </p:txBody>
      </p:sp>
    </p:spTree>
    <p:extLst>
      <p:ext uri="{BB962C8B-B14F-4D97-AF65-F5344CB8AC3E}">
        <p14:creationId xmlns:p14="http://schemas.microsoft.com/office/powerpoint/2010/main" val="3528532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all algorithms we involved now and their publish time and complexity. </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8</a:t>
            </a:fld>
            <a:endParaRPr lang="en-GB"/>
          </a:p>
        </p:txBody>
      </p:sp>
    </p:spTree>
    <p:extLst>
      <p:ext uri="{BB962C8B-B14F-4D97-AF65-F5344CB8AC3E}">
        <p14:creationId xmlns:p14="http://schemas.microsoft.com/office/powerpoint/2010/main" val="3147855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B1E25"/>
                </a:solidFill>
                <a:effectLst/>
                <a:latin typeface="-apple-system"/>
              </a:rPr>
              <a:t>Actually, these algorithms can be divided into these three categories …. For Newman and Louvain, their objective is to optimize the modularity like LCP did. Leiden is a improvement of Louvain which has higher quality of community partition. Eigen gap and NBT are spectral method. Different from the modularity-based method, these methods can only produce the number of clusters. LCP has a NBT version, which replace NBT matrix with W matrix and others remain the same. Local is a hierarchy method. They transformed the network into a tree according to the relationship between the degree of a node and its neighbors.</a:t>
            </a:r>
            <a:endParaRPr lang="zh-CN" altLang="en-US" dirty="0"/>
          </a:p>
        </p:txBody>
      </p:sp>
      <p:sp>
        <p:nvSpPr>
          <p:cNvPr id="4" name="灯片编号占位符 3"/>
          <p:cNvSpPr>
            <a:spLocks noGrp="1"/>
          </p:cNvSpPr>
          <p:nvPr>
            <p:ph type="sldNum" sz="quarter" idx="5"/>
          </p:nvPr>
        </p:nvSpPr>
        <p:spPr/>
        <p:txBody>
          <a:bodyPr/>
          <a:lstStyle/>
          <a:p>
            <a:fld id="{AAF87409-D8F6-48D0-8C1F-80AF91E18D71}" type="slidenum">
              <a:rPr lang="en-GB" smtClean="0"/>
              <a:t>9</a:t>
            </a:fld>
            <a:endParaRPr lang="en-GB"/>
          </a:p>
        </p:txBody>
      </p:sp>
    </p:spTree>
    <p:extLst>
      <p:ext uri="{BB962C8B-B14F-4D97-AF65-F5344CB8AC3E}">
        <p14:creationId xmlns:p14="http://schemas.microsoft.com/office/powerpoint/2010/main" val="4018555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2923" y="822996"/>
            <a:ext cx="9687379" cy="2972717"/>
          </a:xfrm>
        </p:spPr>
        <p:txBody>
          <a:bodyPr>
            <a:noAutofit/>
          </a:bodyPr>
          <a:lstStyle>
            <a:lvl1pPr algn="l">
              <a:defRPr sz="9600">
                <a:solidFill>
                  <a:srgbClr val="00A6D6"/>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2402923" y="4271063"/>
            <a:ext cx="9423171" cy="1367736"/>
          </a:xfrm>
        </p:spPr>
        <p:txBody>
          <a:bodyPr>
            <a:normAutofit/>
          </a:bodyPr>
          <a:lstStyle>
            <a:lvl1pPr marL="0" indent="0" algn="l">
              <a:buNone/>
              <a:defRPr sz="3733">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97071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lvl1pPr marL="457189" indent="-457189">
              <a:buClr>
                <a:schemeClr val="tx1"/>
              </a:buClr>
              <a:buFont typeface="Calibri" panose="020F0502020204030204" pitchFamily="34" charset="0"/>
              <a:buChar char="•"/>
              <a:defRPr/>
            </a:lvl1pPr>
            <a:lvl2pPr marL="990575" indent="-380990">
              <a:buClr>
                <a:schemeClr val="tx1"/>
              </a:buClr>
              <a:buFont typeface="Calibri" panose="020F0502020204030204" pitchFamily="34" charset="0"/>
              <a:buChar char="•"/>
              <a:defRPr/>
            </a:lvl2pPr>
            <a:lvl3pPr marL="1523962" indent="-304792">
              <a:buClr>
                <a:schemeClr val="tx1"/>
              </a:buClr>
              <a:buFont typeface="Calibri" panose="020F050202020403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01123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37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Slide Number Placeholder 5"/>
          <p:cNvSpPr txBox="1">
            <a:spLocks/>
          </p:cNvSpPr>
          <p:nvPr userDrawn="1"/>
        </p:nvSpPr>
        <p:spPr>
          <a:xfrm>
            <a:off x="8868747" y="6420936"/>
            <a:ext cx="3088493" cy="365125"/>
          </a:xfrm>
          <a:prstGeom prst="rect">
            <a:avLst/>
          </a:prstGeom>
        </p:spPr>
        <p:txBody>
          <a:bodyPr vert="horz" lIns="121920" tIns="60960" rIns="121920" bIns="6096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z="1333" smtClean="0"/>
              <a:pPr/>
              <a:t>‹#›</a:t>
            </a:fld>
            <a:endParaRPr lang="en-US" sz="1333" dirty="0"/>
          </a:p>
        </p:txBody>
      </p:sp>
      <p:sp>
        <p:nvSpPr>
          <p:cNvPr id="3" name="TextBox 2"/>
          <p:cNvSpPr txBox="1"/>
          <p:nvPr userDrawn="1"/>
        </p:nvSpPr>
        <p:spPr>
          <a:xfrm>
            <a:off x="-5320374" y="5582122"/>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219061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lvl1pPr marL="457189" indent="-457189">
              <a:buClr>
                <a:schemeClr val="tx1"/>
              </a:buClr>
              <a:buFont typeface="Calibri" panose="020F0502020204030204" pitchFamily="34" charset="0"/>
              <a:buChar char="•"/>
              <a:defRPr>
                <a:latin typeface="+mn-lt"/>
              </a:defRPr>
            </a:lvl1pPr>
            <a:lvl2pPr marL="990575" indent="-380990">
              <a:buClr>
                <a:schemeClr val="tx1"/>
              </a:buClr>
              <a:buFont typeface="Calibri" panose="020F0502020204030204" pitchFamily="34" charset="0"/>
              <a:buChar char="•"/>
              <a:defRPr>
                <a:latin typeface="+mn-lt"/>
              </a:defRPr>
            </a:lvl2pPr>
            <a:lvl3pPr marL="1523962" indent="-304792">
              <a:buClr>
                <a:schemeClr val="tx1"/>
              </a:buClr>
              <a:buFont typeface="Calibri" panose="020F0502020204030204" pitchFamily="34" charset="0"/>
              <a:buChar char="•"/>
              <a:defRPr>
                <a:latin typeface="+mn-lt"/>
              </a:defRPr>
            </a:lvl3pPr>
            <a:lvl4pPr marL="2133547" indent="-304792">
              <a:buClr>
                <a:schemeClr val="tx1"/>
              </a:buClr>
              <a:buFont typeface="Calibri" panose="020F0502020204030204" pitchFamily="34" charset="0"/>
              <a:buChar char="•"/>
              <a:defRPr>
                <a:latin typeface="+mn-lt"/>
              </a:defRPr>
            </a:lvl4pPr>
            <a:lvl5pPr marL="2743131" indent="-304792">
              <a:buClr>
                <a:schemeClr val="tx1"/>
              </a:buClr>
              <a:buFont typeface="Calibri" panose="020F050202020403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832CF66-B496-874C-8E08-71A5E0622B6E}" type="slidenum">
              <a:rPr lang="en-US" smtClean="0"/>
              <a:t>‹#›</a:t>
            </a:fld>
            <a:endParaRPr lang="en-US" dirty="0"/>
          </a:p>
        </p:txBody>
      </p:sp>
    </p:spTree>
    <p:extLst>
      <p:ext uri="{BB962C8B-B14F-4D97-AF65-F5344CB8AC3E}">
        <p14:creationId xmlns:p14="http://schemas.microsoft.com/office/powerpoint/2010/main" val="3286918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2"/>
            <a:ext cx="12192000" cy="6857999"/>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Tree>
    <p:extLst>
      <p:ext uri="{BB962C8B-B14F-4D97-AF65-F5344CB8AC3E}">
        <p14:creationId xmlns:p14="http://schemas.microsoft.com/office/powerpoint/2010/main" val="409805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Afbeelding met bijschrift">
    <p:spTree>
      <p:nvGrpSpPr>
        <p:cNvPr id="1" name=""/>
        <p:cNvGrpSpPr/>
        <p:nvPr/>
      </p:nvGrpSpPr>
      <p:grpSpPr>
        <a:xfrm>
          <a:off x="0" y="0"/>
          <a:ext cx="0" cy="0"/>
          <a:chOff x="0" y="0"/>
          <a:chExt cx="0" cy="0"/>
        </a:xfrm>
      </p:grpSpPr>
      <p:pic>
        <p:nvPicPr>
          <p:cNvPr id="2" name="Picture 1" descr="GS_TUCAMP01.jpg"/>
          <p:cNvPicPr>
            <a:picLocks noChangeAspect="1"/>
          </p:cNvPicPr>
          <p:nvPr userDrawn="1"/>
        </p:nvPicPr>
        <p:blipFill rotWithShape="1">
          <a:blip r:embed="rId2">
            <a:extLst>
              <a:ext uri="{28A0092B-C50C-407E-A947-70E740481C1C}">
                <a14:useLocalDpi xmlns:a14="http://schemas.microsoft.com/office/drawing/2010/main" val="0"/>
              </a:ext>
            </a:extLst>
          </a:blip>
          <a:srcRect l="5942" r="18197"/>
          <a:stretch/>
        </p:blipFill>
        <p:spPr>
          <a:xfrm>
            <a:off x="-19200" y="1"/>
            <a:ext cx="12220800" cy="6946900"/>
          </a:xfrm>
          <a:prstGeom prst="rect">
            <a:avLst/>
          </a:prstGeom>
        </p:spPr>
      </p:pic>
    </p:spTree>
    <p:extLst>
      <p:ext uri="{BB962C8B-B14F-4D97-AF65-F5344CB8AC3E}">
        <p14:creationId xmlns:p14="http://schemas.microsoft.com/office/powerpoint/2010/main" val="1911166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5890200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emf"/><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50808" y="274639"/>
            <a:ext cx="9475285"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350808" y="1600200"/>
            <a:ext cx="9475285" cy="4648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8" name="Picture 3" descr="TU_P5#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33686" y="6108245"/>
            <a:ext cx="1825177" cy="843232"/>
          </a:xfrm>
          <a:prstGeom prst="rect">
            <a:avLst/>
          </a:prstGeom>
        </p:spPr>
      </p:pic>
      <p:sp>
        <p:nvSpPr>
          <p:cNvPr id="10" name="Slide Number Placeholder 5"/>
          <p:cNvSpPr txBox="1">
            <a:spLocks/>
          </p:cNvSpPr>
          <p:nvPr userDrawn="1"/>
        </p:nvSpPr>
        <p:spPr>
          <a:xfrm>
            <a:off x="8868747" y="6420936"/>
            <a:ext cx="3088493" cy="365125"/>
          </a:xfrm>
          <a:prstGeom prst="rect">
            <a:avLst/>
          </a:prstGeom>
        </p:spPr>
        <p:txBody>
          <a:bodyPr vert="horz" lIns="121920" tIns="60960" rIns="121920" bIns="6096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z="1333" smtClean="0"/>
              <a:pPr/>
              <a:t>‹#›</a:t>
            </a:fld>
            <a:endParaRPr lang="en-US" sz="1333" dirty="0"/>
          </a:p>
        </p:txBody>
      </p:sp>
      <p:sp>
        <p:nvSpPr>
          <p:cNvPr id="9" name="Rectangle 28"/>
          <p:cNvSpPr>
            <a:spLocks noChangeArrowheads="1"/>
          </p:cNvSpPr>
          <p:nvPr userDrawn="1"/>
        </p:nvSpPr>
        <p:spPr bwMode="auto">
          <a:xfrm>
            <a:off x="0" y="0"/>
            <a:ext cx="2101845" cy="6865344"/>
          </a:xfrm>
          <a:prstGeom prst="rect">
            <a:avLst/>
          </a:prstGeom>
          <a:solidFill>
            <a:srgbClr val="00A6D6"/>
          </a:solidFill>
          <a:ln w="9525">
            <a:noFill/>
            <a:miter lim="800000"/>
            <a:headEnd/>
            <a:tailEnd/>
          </a:ln>
        </p:spPr>
        <p:txBody>
          <a:bodyPr wrap="none" lIns="121915" tIns="60959" rIns="121915" bIns="60959" anchor="ctr"/>
          <a:lstStyle/>
          <a:p>
            <a:pPr algn="r"/>
            <a:endParaRPr lang="nl-NL" sz="2800">
              <a:latin typeface="Tahoma" pitchFamily="34" charset="0"/>
            </a:endParaRPr>
          </a:p>
        </p:txBody>
      </p:sp>
      <p:pic>
        <p:nvPicPr>
          <p:cNvPr id="11" name="Picture 3" descr="TU_P5#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33686" y="5852440"/>
            <a:ext cx="1825177" cy="1124309"/>
          </a:xfrm>
          <a:prstGeom prst="rect">
            <a:avLst/>
          </a:prstGeom>
        </p:spPr>
      </p:pic>
    </p:spTree>
    <p:extLst>
      <p:ext uri="{BB962C8B-B14F-4D97-AF65-F5344CB8AC3E}">
        <p14:creationId xmlns:p14="http://schemas.microsoft.com/office/powerpoint/2010/main" val="87664344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Lst>
  <p:hf hdr="0" ftr="0" dt="0"/>
  <p:txStyles>
    <p:titleStyle>
      <a:lvl1pPr algn="l" defTabSz="609585" rtl="0" eaLnBrk="1" latinLnBrk="0" hangingPunct="1">
        <a:spcBef>
          <a:spcPct val="0"/>
        </a:spcBef>
        <a:buNone/>
        <a:defRPr sz="4800" kern="1200">
          <a:solidFill>
            <a:srgbClr val="00A6D6"/>
          </a:solidFill>
          <a:latin typeface="Arial"/>
          <a:ea typeface="+mj-ea"/>
          <a:cs typeface="Arial"/>
        </a:defRPr>
      </a:lvl1pPr>
    </p:titleStyle>
    <p:bodyStyle>
      <a:lvl1pPr marL="457189" indent="-457189" algn="l" defTabSz="609585" rtl="0" eaLnBrk="1" latinLnBrk="0" hangingPunct="1">
        <a:spcBef>
          <a:spcPct val="20000"/>
        </a:spcBef>
        <a:buClr>
          <a:srgbClr val="00A6D6"/>
        </a:buClr>
        <a:buFont typeface="Arial"/>
        <a:buChar char="•"/>
        <a:defRPr sz="3733" kern="1200">
          <a:solidFill>
            <a:schemeClr val="tx1"/>
          </a:solidFill>
          <a:latin typeface="Calibri" panose="020F0502020204030204" pitchFamily="34" charset="0"/>
          <a:ea typeface="+mn-ea"/>
          <a:cs typeface="Calibri" panose="020F0502020204030204" pitchFamily="34" charset="0"/>
        </a:defRPr>
      </a:lvl1pPr>
      <a:lvl2pPr marL="990575" indent="-380990" algn="l" defTabSz="609585" rtl="0" eaLnBrk="1" latinLnBrk="0" hangingPunct="1">
        <a:spcBef>
          <a:spcPct val="20000"/>
        </a:spcBef>
        <a:buClr>
          <a:srgbClr val="00A6D6"/>
        </a:buClr>
        <a:buFont typeface="Arial"/>
        <a:buChar char="–"/>
        <a:defRPr sz="3200" kern="1200">
          <a:solidFill>
            <a:schemeClr val="tx1"/>
          </a:solidFill>
          <a:latin typeface="Calibri" panose="020F0502020204030204" pitchFamily="34" charset="0"/>
          <a:ea typeface="+mn-ea"/>
          <a:cs typeface="Calibri" panose="020F0502020204030204" pitchFamily="34" charset="0"/>
        </a:defRPr>
      </a:lvl2pPr>
      <a:lvl3pPr marL="1523962" indent="-304792" algn="l" defTabSz="609585" rtl="0" eaLnBrk="1" latinLnBrk="0" hangingPunct="1">
        <a:spcBef>
          <a:spcPct val="20000"/>
        </a:spcBef>
        <a:buClr>
          <a:srgbClr val="00A6D6"/>
        </a:buClr>
        <a:buFont typeface="Arial"/>
        <a:buChar char="•"/>
        <a:defRPr sz="3200" kern="1200">
          <a:solidFill>
            <a:schemeClr val="tx1"/>
          </a:solidFill>
          <a:latin typeface="Calibri" panose="020F0502020204030204" pitchFamily="34" charset="0"/>
          <a:ea typeface="+mn-ea"/>
          <a:cs typeface="Calibri" panose="020F0502020204030204" pitchFamily="34" charset="0"/>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63206" y="274639"/>
            <a:ext cx="9454017"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363206" y="1600201"/>
            <a:ext cx="9454017" cy="48207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Slide Number Placeholder 5"/>
          <p:cNvSpPr txBox="1">
            <a:spLocks/>
          </p:cNvSpPr>
          <p:nvPr userDrawn="1"/>
        </p:nvSpPr>
        <p:spPr>
          <a:xfrm>
            <a:off x="8868747" y="6420936"/>
            <a:ext cx="3088493" cy="365125"/>
          </a:xfrm>
          <a:prstGeom prst="rect">
            <a:avLst/>
          </a:prstGeom>
        </p:spPr>
        <p:txBody>
          <a:bodyPr vert="horz" lIns="121920" tIns="60960" rIns="121920" bIns="6096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z="1333" smtClean="0"/>
              <a:pPr/>
              <a:t>‹#›</a:t>
            </a:fld>
            <a:endParaRPr lang="en-US" sz="1333" dirty="0"/>
          </a:p>
        </p:txBody>
      </p:sp>
      <p:pic>
        <p:nvPicPr>
          <p:cNvPr id="6" name="Afbeelding 8" descr="TUDelft_LogoZWART.eps"/>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78165" y="6020096"/>
            <a:ext cx="1472392" cy="574233"/>
          </a:xfrm>
          <a:prstGeom prst="rect">
            <a:avLst/>
          </a:prstGeom>
        </p:spPr>
      </p:pic>
    </p:spTree>
    <p:extLst>
      <p:ext uri="{BB962C8B-B14F-4D97-AF65-F5344CB8AC3E}">
        <p14:creationId xmlns:p14="http://schemas.microsoft.com/office/powerpoint/2010/main" val="131867263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hf hdr="0" ftr="0" dt="0"/>
  <p:txStyles>
    <p:titleStyle>
      <a:lvl1pPr algn="l" defTabSz="609585" rtl="0" eaLnBrk="1" latinLnBrk="0" hangingPunct="1">
        <a:spcBef>
          <a:spcPct val="0"/>
        </a:spcBef>
        <a:buNone/>
        <a:defRPr sz="4800" kern="1200">
          <a:solidFill>
            <a:srgbClr val="00A6D6"/>
          </a:solidFill>
          <a:latin typeface="Arial"/>
          <a:ea typeface="+mj-ea"/>
          <a:cs typeface="Arial"/>
        </a:defRPr>
      </a:lvl1pPr>
    </p:titleStyle>
    <p:bodyStyle>
      <a:lvl1pPr marL="457189" indent="-457189" algn="l" defTabSz="609585" rtl="0" eaLnBrk="1" latinLnBrk="0" hangingPunct="1">
        <a:spcBef>
          <a:spcPct val="20000"/>
        </a:spcBef>
        <a:buClr>
          <a:srgbClr val="00A6D6"/>
        </a:buClr>
        <a:buFont typeface="Arial"/>
        <a:buChar char="•"/>
        <a:defRPr sz="3733" kern="1200">
          <a:solidFill>
            <a:schemeClr val="tx1"/>
          </a:solidFill>
          <a:latin typeface="Arial"/>
          <a:ea typeface="+mn-ea"/>
          <a:cs typeface="Arial"/>
        </a:defRPr>
      </a:lvl1pPr>
      <a:lvl2pPr marL="990575" indent="-380990" algn="l" defTabSz="609585" rtl="0" eaLnBrk="1" latinLnBrk="0" hangingPunct="1">
        <a:spcBef>
          <a:spcPct val="20000"/>
        </a:spcBef>
        <a:buClr>
          <a:srgbClr val="00A6D6"/>
        </a:buClr>
        <a:buFont typeface="Arial"/>
        <a:buChar char="–"/>
        <a:defRPr sz="3200" kern="1200">
          <a:solidFill>
            <a:schemeClr val="tx1"/>
          </a:solidFill>
          <a:latin typeface="Arial"/>
          <a:ea typeface="+mn-ea"/>
          <a:cs typeface="Arial"/>
        </a:defRPr>
      </a:lvl2pPr>
      <a:lvl3pPr marL="1523962" indent="-304792" algn="l" defTabSz="609585" rtl="0" eaLnBrk="1" latinLnBrk="0" hangingPunct="1">
        <a:spcBef>
          <a:spcPct val="20000"/>
        </a:spcBef>
        <a:buClr>
          <a:srgbClr val="00A6D6"/>
        </a:buClr>
        <a:buFont typeface="Arial"/>
        <a:buChar char="•"/>
        <a:defRPr sz="32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30.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90.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50.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7.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5.emf"/><Relationship Id="rId4" Type="http://schemas.openxmlformats.org/officeDocument/2006/relationships/image" Target="../media/image640.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38.png"/><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image" Target="../media/image68.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114.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40.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image" Target="../media/image360.png"/><Relationship Id="rId7" Type="http://schemas.openxmlformats.org/officeDocument/2006/relationships/image" Target="../media/image420.png"/><Relationship Id="rId12" Type="http://schemas.openxmlformats.org/officeDocument/2006/relationships/image" Target="../media/image470.png"/><Relationship Id="rId1" Type="http://schemas.openxmlformats.org/officeDocument/2006/relationships/slideLayout" Target="../slideLayouts/slideLayout5.xml"/><Relationship Id="rId6" Type="http://schemas.openxmlformats.org/officeDocument/2006/relationships/image" Target="../media/image410.png"/><Relationship Id="rId11" Type="http://schemas.openxmlformats.org/officeDocument/2006/relationships/image" Target="../media/image460.png"/><Relationship Id="rId5" Type="http://schemas.openxmlformats.org/officeDocument/2006/relationships/image" Target="../media/image83.png"/><Relationship Id="rId10" Type="http://schemas.openxmlformats.org/officeDocument/2006/relationships/image" Target="../media/image450.png"/><Relationship Id="rId4" Type="http://schemas.openxmlformats.org/officeDocument/2006/relationships/image" Target="../media/image26.png"/><Relationship Id="rId9" Type="http://schemas.openxmlformats.org/officeDocument/2006/relationships/image" Target="../media/image440.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 Id="rId4" Type="http://schemas.openxmlformats.org/officeDocument/2006/relationships/image" Target="../media/image370.png"/></Relationships>
</file>

<file path=ppt/slides/_rels/slide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38.png"/><Relationship Id="rId2" Type="http://schemas.openxmlformats.org/officeDocument/2006/relationships/image" Target="../media/image610.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05.png"/><Relationship Id="rId2" Type="http://schemas.openxmlformats.org/officeDocument/2006/relationships/image" Target="../media/image840.png"/><Relationship Id="rId1" Type="http://schemas.openxmlformats.org/officeDocument/2006/relationships/slideLayout" Target="../slideLayouts/slideLayout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09.png"/><Relationship Id="rId2" Type="http://schemas.openxmlformats.org/officeDocument/2006/relationships/image" Target="../media/image890.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5.png"/><Relationship Id="rId2" Type="http://schemas.openxmlformats.org/officeDocument/2006/relationships/image" Target="../media/image940.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9.png"/><Relationship Id="rId2" Type="http://schemas.openxmlformats.org/officeDocument/2006/relationships/image" Target="../media/image990.png"/><Relationship Id="rId1" Type="http://schemas.openxmlformats.org/officeDocument/2006/relationships/slideLayout" Target="../slideLayouts/slideLayout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90.png"/><Relationship Id="rId3" Type="http://schemas.openxmlformats.org/officeDocument/2006/relationships/image" Target="../media/image19.png"/><Relationship Id="rId7"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0.png"/><Relationship Id="rId15" Type="http://schemas.openxmlformats.org/officeDocument/2006/relationships/image" Target="../media/image16.png"/><Relationship Id="rId4" Type="http://schemas.openxmlformats.org/officeDocument/2006/relationships/image" Target="../media/image20.pn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48779" y="1074303"/>
            <a:ext cx="9687379" cy="1852612"/>
          </a:xfrm>
        </p:spPr>
        <p:txBody>
          <a:bodyPr/>
          <a:lstStyle/>
          <a:p>
            <a:r>
              <a:rPr lang="en-GB" sz="5400" dirty="0"/>
              <a:t>Linear Clustering Process on Networks</a:t>
            </a:r>
          </a:p>
        </p:txBody>
      </p:sp>
      <p:sp>
        <p:nvSpPr>
          <p:cNvPr id="3" name="Subtitle 2"/>
          <p:cNvSpPr>
            <a:spLocks noGrp="1"/>
          </p:cNvSpPr>
          <p:nvPr>
            <p:ph type="subTitle" idx="1"/>
          </p:nvPr>
        </p:nvSpPr>
        <p:spPr>
          <a:xfrm>
            <a:off x="2348779" y="3853221"/>
            <a:ext cx="9423171" cy="1852612"/>
          </a:xfrm>
        </p:spPr>
        <p:txBody>
          <a:bodyPr>
            <a:noAutofit/>
          </a:bodyPr>
          <a:lstStyle/>
          <a:p>
            <a:r>
              <a:rPr lang="en-GB" sz="2400" dirty="0"/>
              <a:t>Presenter: Beichen Wang</a:t>
            </a:r>
          </a:p>
          <a:p>
            <a:r>
              <a:rPr lang="en-GB" sz="2400" dirty="0"/>
              <a:t>Thesis advisor: Prof. Piet Van </a:t>
            </a:r>
            <a:r>
              <a:rPr lang="en-GB" sz="2400" dirty="0" err="1"/>
              <a:t>Mieghem</a:t>
            </a:r>
            <a:endParaRPr lang="en-GB" sz="2400" dirty="0"/>
          </a:p>
          <a:p>
            <a:r>
              <a:rPr lang="en-GB" altLang="zh-CN" sz="2400" dirty="0"/>
              <a:t>Daily supervisor: Ivan </a:t>
            </a:r>
            <a:r>
              <a:rPr lang="en-GB" altLang="zh-CN" sz="2400" dirty="0" err="1"/>
              <a:t>Joki</a:t>
            </a:r>
            <a:r>
              <a:rPr lang="sr-Latn-ME" altLang="zh-CN" sz="2400" dirty="0"/>
              <a:t>ć</a:t>
            </a:r>
            <a:endParaRPr lang="en-GB" altLang="zh-CN" sz="2400" dirty="0"/>
          </a:p>
          <a:p>
            <a:endParaRPr lang="en-GB" sz="2400" dirty="0"/>
          </a:p>
          <a:p>
            <a:r>
              <a:rPr lang="en-GB" sz="2400" dirty="0"/>
              <a:t>												 14/04/2023</a:t>
            </a:r>
          </a:p>
        </p:txBody>
      </p:sp>
      <p:pic>
        <p:nvPicPr>
          <p:cNvPr id="4" name="Afbeelding 4">
            <a:extLst>
              <a:ext uri="{FF2B5EF4-FFF2-40B4-BE49-F238E27FC236}">
                <a16:creationId xmlns:a16="http://schemas.microsoft.com/office/drawing/2014/main" id="{907971F9-D0B7-43AB-B2E0-68AD2103E430}"/>
              </a:ext>
            </a:extLst>
          </p:cNvPr>
          <p:cNvPicPr>
            <a:picLocks noChangeAspect="1"/>
          </p:cNvPicPr>
          <p:nvPr/>
        </p:nvPicPr>
        <p:blipFill>
          <a:blip r:embed="rId3"/>
          <a:stretch>
            <a:fillRect/>
          </a:stretch>
        </p:blipFill>
        <p:spPr>
          <a:xfrm>
            <a:off x="2402923" y="6096705"/>
            <a:ext cx="1850831" cy="619780"/>
          </a:xfrm>
          <a:prstGeom prst="rect">
            <a:avLst/>
          </a:prstGeom>
          <a:noFill/>
          <a:ln cap="flat">
            <a:noFill/>
          </a:ln>
        </p:spPr>
      </p:pic>
      <p:pic>
        <p:nvPicPr>
          <p:cNvPr id="5" name="Picture 4" descr="A picture containing text, clipart, tableware, window&#10;&#10;Description automatically generated">
            <a:extLst>
              <a:ext uri="{FF2B5EF4-FFF2-40B4-BE49-F238E27FC236}">
                <a16:creationId xmlns:a16="http://schemas.microsoft.com/office/drawing/2014/main" id="{5175D574-7A03-429D-B481-4FF457128F0B}"/>
              </a:ext>
            </a:extLst>
          </p:cNvPr>
          <p:cNvPicPr>
            <a:picLocks noChangeAspect="1"/>
          </p:cNvPicPr>
          <p:nvPr/>
        </p:nvPicPr>
        <p:blipFill>
          <a:blip r:embed="rId4"/>
          <a:stretch>
            <a:fillRect/>
          </a:stretch>
        </p:blipFill>
        <p:spPr>
          <a:xfrm>
            <a:off x="4509871" y="6060118"/>
            <a:ext cx="1204221" cy="656367"/>
          </a:xfrm>
          <a:prstGeom prst="rect">
            <a:avLst/>
          </a:prstGeom>
        </p:spPr>
      </p:pic>
      <p:sp>
        <p:nvSpPr>
          <p:cNvPr id="6" name="Title 1">
            <a:extLst>
              <a:ext uri="{FF2B5EF4-FFF2-40B4-BE49-F238E27FC236}">
                <a16:creationId xmlns:a16="http://schemas.microsoft.com/office/drawing/2014/main" id="{3BAF3A95-DEF4-6AED-3D9C-67519A9E27DA}"/>
              </a:ext>
            </a:extLst>
          </p:cNvPr>
          <p:cNvSpPr txBox="1">
            <a:spLocks/>
          </p:cNvSpPr>
          <p:nvPr/>
        </p:nvSpPr>
        <p:spPr>
          <a:xfrm>
            <a:off x="2348779" y="2973073"/>
            <a:ext cx="7655477" cy="684712"/>
          </a:xfrm>
          <a:prstGeom prst="rect">
            <a:avLst/>
          </a:prstGeom>
        </p:spPr>
        <p:txBody>
          <a:bodyPr vert="horz" lIns="91440" tIns="45720" rIns="91440" bIns="45720" rtlCol="0" anchor="ctr">
            <a:noAutofit/>
          </a:bodyPr>
          <a:lstStyle>
            <a:lvl1pPr algn="l" defTabSz="609585" rtl="0" eaLnBrk="1" latinLnBrk="0" hangingPunct="1">
              <a:spcBef>
                <a:spcPct val="0"/>
              </a:spcBef>
              <a:buNone/>
              <a:defRPr sz="9600" kern="1200">
                <a:solidFill>
                  <a:srgbClr val="00A6D6"/>
                </a:solidFill>
                <a:latin typeface="Arial"/>
                <a:ea typeface="+mj-ea"/>
                <a:cs typeface="Arial"/>
              </a:defRPr>
            </a:lvl1pPr>
          </a:lstStyle>
          <a:p>
            <a:r>
              <a:rPr lang="en-GB" sz="3600" dirty="0"/>
              <a:t>MSc Thesis Mid-term Review</a:t>
            </a:r>
          </a:p>
        </p:txBody>
      </p:sp>
    </p:spTree>
    <p:extLst>
      <p:ext uri="{BB962C8B-B14F-4D97-AF65-F5344CB8AC3E}">
        <p14:creationId xmlns:p14="http://schemas.microsoft.com/office/powerpoint/2010/main" val="39085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74639"/>
            <a:ext cx="11425337" cy="846590"/>
          </a:xfrm>
        </p:spPr>
        <p:txBody>
          <a:bodyPr/>
          <a:lstStyle/>
          <a:p>
            <a:r>
              <a:rPr lang="en-GB" dirty="0"/>
              <a:t>Performance metrics</a:t>
            </a:r>
          </a:p>
        </p:txBody>
      </p:sp>
      <p:sp>
        <p:nvSpPr>
          <p:cNvPr id="3" name="Content Placeholder 2"/>
          <p:cNvSpPr>
            <a:spLocks noGrp="1"/>
          </p:cNvSpPr>
          <p:nvPr>
            <p:ph idx="1"/>
          </p:nvPr>
        </p:nvSpPr>
        <p:spPr>
          <a:xfrm>
            <a:off x="119744" y="1600202"/>
            <a:ext cx="5932140" cy="4451682"/>
          </a:xfrm>
        </p:spPr>
        <p:txBody>
          <a:bodyPr>
            <a:normAutofit/>
          </a:bodyPr>
          <a:lstStyle/>
          <a:p>
            <a:r>
              <a:rPr lang="en-GB" sz="3200" dirty="0"/>
              <a:t>Estimated number of clusters </a:t>
            </a:r>
            <a:r>
              <a:rPr lang="en-GB" sz="3200" i="1" dirty="0"/>
              <a:t>c</a:t>
            </a:r>
          </a:p>
          <a:p>
            <a:r>
              <a:rPr lang="en-GB" sz="3200" dirty="0"/>
              <a:t>Modularity </a:t>
            </a:r>
            <a:r>
              <a:rPr lang="en-GB" sz="3200" i="1" dirty="0"/>
              <a:t>m</a:t>
            </a:r>
          </a:p>
          <a:p>
            <a:pPr marL="0" indent="0" algn="ctr">
              <a:buNone/>
            </a:pPr>
            <a:endParaRPr lang="en-GB" sz="3200" dirty="0"/>
          </a:p>
          <a:p>
            <a:pPr marL="0" indent="0" algn="ctr">
              <a:buNone/>
            </a:pPr>
            <a:endParaRPr lang="en-GB" sz="3200" dirty="0"/>
          </a:p>
          <a:p>
            <a:r>
              <a:rPr lang="en-GB" sz="3200" dirty="0"/>
              <a:t>Normalised Mutual Information (NMI)</a:t>
            </a:r>
          </a:p>
        </p:txBody>
      </p:sp>
      <p:pic>
        <p:nvPicPr>
          <p:cNvPr id="5" name="Picture 4"/>
          <p:cNvPicPr>
            <a:picLocks noChangeAspect="1"/>
          </p:cNvPicPr>
          <p:nvPr/>
        </p:nvPicPr>
        <p:blipFill rotWithShape="1">
          <a:blip r:embed="rId3"/>
          <a:srcRect t="14949" r="3090"/>
          <a:stretch/>
        </p:blipFill>
        <p:spPr>
          <a:xfrm>
            <a:off x="734306" y="2812235"/>
            <a:ext cx="5565809" cy="810946"/>
          </a:xfrm>
          <a:prstGeom prst="rect">
            <a:avLst/>
          </a:prstGeom>
        </p:spPr>
      </p:pic>
      <p:sp>
        <p:nvSpPr>
          <p:cNvPr id="6" name="Rectangle 5"/>
          <p:cNvSpPr/>
          <p:nvPr/>
        </p:nvSpPr>
        <p:spPr>
          <a:xfrm>
            <a:off x="645588" y="2760049"/>
            <a:ext cx="5743247" cy="913955"/>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645588" y="4968220"/>
            <a:ext cx="5743247" cy="1231646"/>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a:blip r:embed="rId4"/>
          <a:stretch>
            <a:fillRect/>
          </a:stretch>
        </p:blipFill>
        <p:spPr>
          <a:xfrm>
            <a:off x="1141682" y="5024453"/>
            <a:ext cx="4621443" cy="1132795"/>
          </a:xfrm>
          <a:prstGeom prst="rect">
            <a:avLst/>
          </a:prstGeom>
        </p:spPr>
      </p:pic>
      <p:sp>
        <p:nvSpPr>
          <p:cNvPr id="4" name="文本框 3">
            <a:extLst>
              <a:ext uri="{FF2B5EF4-FFF2-40B4-BE49-F238E27FC236}">
                <a16:creationId xmlns:a16="http://schemas.microsoft.com/office/drawing/2014/main" id="{54B8E107-2174-3BBF-C18F-B1943EF58BDB}"/>
              </a:ext>
            </a:extLst>
          </p:cNvPr>
          <p:cNvSpPr txBox="1"/>
          <p:nvPr/>
        </p:nvSpPr>
        <p:spPr>
          <a:xfrm>
            <a:off x="6581273" y="1402030"/>
            <a:ext cx="5185611" cy="1077218"/>
          </a:xfrm>
          <a:prstGeom prst="rect">
            <a:avLst/>
          </a:prstGeom>
          <a:noFill/>
        </p:spPr>
        <p:txBody>
          <a:bodyPr wrap="square" rtlCol="0">
            <a:spAutoFit/>
          </a:bodyPr>
          <a:lstStyle/>
          <a:p>
            <a:pPr marL="457189" indent="-457189" defTabSz="609585">
              <a:spcBef>
                <a:spcPct val="20000"/>
              </a:spcBef>
              <a:buClr>
                <a:schemeClr val="tx1"/>
              </a:buClr>
              <a:buFont typeface="Calibri" panose="020F0502020204030204" pitchFamily="34" charset="0"/>
              <a:buChar char="•"/>
            </a:pPr>
            <a:r>
              <a:rPr lang="en-GB" altLang="zh-CN" sz="3200" dirty="0">
                <a:cs typeface="Arial"/>
              </a:rPr>
              <a:t>Element-centric </a:t>
            </a:r>
            <a:r>
              <a:rPr lang="en-US" altLang="zh-CN" sz="3200" dirty="0">
                <a:cs typeface="Arial"/>
              </a:rPr>
              <a:t>Similarity (ECS)</a:t>
            </a:r>
            <a:endParaRPr lang="zh-CN" altLang="en-US" sz="3200" dirty="0">
              <a:cs typeface="Arial"/>
            </a:endParaRPr>
          </a:p>
        </p:txBody>
      </p:sp>
      <p:pic>
        <p:nvPicPr>
          <p:cNvPr id="22" name="图片 21">
            <a:extLst>
              <a:ext uri="{FF2B5EF4-FFF2-40B4-BE49-F238E27FC236}">
                <a16:creationId xmlns:a16="http://schemas.microsoft.com/office/drawing/2014/main" id="{BEC5556A-A199-585C-CA4F-EE59073CF510}"/>
              </a:ext>
            </a:extLst>
          </p:cNvPr>
          <p:cNvPicPr>
            <a:picLocks noChangeAspect="1"/>
          </p:cNvPicPr>
          <p:nvPr/>
        </p:nvPicPr>
        <p:blipFill>
          <a:blip r:embed="rId5"/>
          <a:stretch>
            <a:fillRect/>
          </a:stretch>
        </p:blipFill>
        <p:spPr>
          <a:xfrm>
            <a:off x="7482918" y="2812235"/>
            <a:ext cx="3574103" cy="392759"/>
          </a:xfrm>
          <a:prstGeom prst="rect">
            <a:avLst/>
          </a:prstGeom>
        </p:spPr>
      </p:pic>
      <p:pic>
        <p:nvPicPr>
          <p:cNvPr id="24" name="图片 23">
            <a:extLst>
              <a:ext uri="{FF2B5EF4-FFF2-40B4-BE49-F238E27FC236}">
                <a16:creationId xmlns:a16="http://schemas.microsoft.com/office/drawing/2014/main" id="{0F80607E-338E-4AA1-34D4-9F96CFD021ED}"/>
              </a:ext>
            </a:extLst>
          </p:cNvPr>
          <p:cNvPicPr>
            <a:picLocks noChangeAspect="1"/>
          </p:cNvPicPr>
          <p:nvPr/>
        </p:nvPicPr>
        <p:blipFill>
          <a:blip r:embed="rId6"/>
          <a:stretch>
            <a:fillRect/>
          </a:stretch>
        </p:blipFill>
        <p:spPr>
          <a:xfrm>
            <a:off x="6824442" y="3359809"/>
            <a:ext cx="5075321" cy="648316"/>
          </a:xfrm>
          <a:prstGeom prst="rect">
            <a:avLst/>
          </a:prstGeom>
        </p:spPr>
      </p:pic>
      <p:pic>
        <p:nvPicPr>
          <p:cNvPr id="26" name="图片 25">
            <a:extLst>
              <a:ext uri="{FF2B5EF4-FFF2-40B4-BE49-F238E27FC236}">
                <a16:creationId xmlns:a16="http://schemas.microsoft.com/office/drawing/2014/main" id="{B4A2E42C-C259-1F0E-C752-8DE2D491D818}"/>
              </a:ext>
            </a:extLst>
          </p:cNvPr>
          <p:cNvPicPr>
            <a:picLocks noChangeAspect="1"/>
          </p:cNvPicPr>
          <p:nvPr/>
        </p:nvPicPr>
        <p:blipFill>
          <a:blip r:embed="rId7"/>
          <a:stretch>
            <a:fillRect/>
          </a:stretch>
        </p:blipFill>
        <p:spPr>
          <a:xfrm>
            <a:off x="8040761" y="4084235"/>
            <a:ext cx="2266633" cy="648316"/>
          </a:xfrm>
          <a:prstGeom prst="rect">
            <a:avLst/>
          </a:prstGeom>
        </p:spPr>
      </p:pic>
      <p:sp>
        <p:nvSpPr>
          <p:cNvPr id="27" name="Rectangle 7">
            <a:extLst>
              <a:ext uri="{FF2B5EF4-FFF2-40B4-BE49-F238E27FC236}">
                <a16:creationId xmlns:a16="http://schemas.microsoft.com/office/drawing/2014/main" id="{BE9CCF1C-33F7-69A7-777A-E070B2ED23ED}"/>
              </a:ext>
            </a:extLst>
          </p:cNvPr>
          <p:cNvSpPr/>
          <p:nvPr/>
        </p:nvSpPr>
        <p:spPr>
          <a:xfrm>
            <a:off x="6641432" y="2760049"/>
            <a:ext cx="5430824" cy="2040551"/>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7067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74639"/>
            <a:ext cx="11425337" cy="846590"/>
          </a:xfrm>
        </p:spPr>
        <p:txBody>
          <a:bodyPr/>
          <a:lstStyle/>
          <a:p>
            <a:r>
              <a:rPr lang="en-GB" dirty="0"/>
              <a:t>Performance metrics</a:t>
            </a:r>
          </a:p>
        </p:txBody>
      </p:sp>
      <p:pic>
        <p:nvPicPr>
          <p:cNvPr id="23" name="图片 22">
            <a:extLst>
              <a:ext uri="{FF2B5EF4-FFF2-40B4-BE49-F238E27FC236}">
                <a16:creationId xmlns:a16="http://schemas.microsoft.com/office/drawing/2014/main" id="{20E67597-8F9C-C100-3820-A97C7EC37567}"/>
              </a:ext>
            </a:extLst>
          </p:cNvPr>
          <p:cNvPicPr>
            <a:picLocks noChangeAspect="1"/>
          </p:cNvPicPr>
          <p:nvPr/>
        </p:nvPicPr>
        <p:blipFill>
          <a:blip r:embed="rId3"/>
          <a:stretch>
            <a:fillRect/>
          </a:stretch>
        </p:blipFill>
        <p:spPr>
          <a:xfrm>
            <a:off x="1649861" y="1121229"/>
            <a:ext cx="8909385" cy="5342108"/>
          </a:xfrm>
          <a:prstGeom prst="rect">
            <a:avLst/>
          </a:prstGeom>
        </p:spPr>
      </p:pic>
    </p:spTree>
    <p:extLst>
      <p:ext uri="{BB962C8B-B14F-4D97-AF65-F5344CB8AC3E}">
        <p14:creationId xmlns:p14="http://schemas.microsoft.com/office/powerpoint/2010/main" val="1106673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74639"/>
            <a:ext cx="11425337" cy="846590"/>
          </a:xfrm>
        </p:spPr>
        <p:txBody>
          <a:bodyPr/>
          <a:lstStyle/>
          <a:p>
            <a:r>
              <a:rPr lang="en-GB" dirty="0"/>
              <a:t>Simulation Results</a:t>
            </a:r>
          </a:p>
        </p:txBody>
      </p:sp>
      <p:sp>
        <p:nvSpPr>
          <p:cNvPr id="3" name="Content Placeholder 2"/>
          <p:cNvSpPr>
            <a:spLocks noGrp="1"/>
          </p:cNvSpPr>
          <p:nvPr>
            <p:ph idx="1"/>
          </p:nvPr>
        </p:nvSpPr>
        <p:spPr>
          <a:xfrm>
            <a:off x="1208314" y="1600202"/>
            <a:ext cx="8426574" cy="4158342"/>
          </a:xfrm>
        </p:spPr>
        <p:txBody>
          <a:bodyPr/>
          <a:lstStyle/>
          <a:p>
            <a:r>
              <a:rPr lang="en-GB" dirty="0"/>
              <a:t>Stochastic Block Model (SBM)</a:t>
            </a:r>
          </a:p>
          <a:p>
            <a:r>
              <a:rPr lang="en-GB" dirty="0"/>
              <a:t>LFR benchmark</a:t>
            </a:r>
          </a:p>
          <a:p>
            <a:r>
              <a:rPr lang="en-GB" dirty="0"/>
              <a:t>Random graph models (ER, BA, WS)</a:t>
            </a:r>
          </a:p>
          <a:p>
            <a:r>
              <a:rPr lang="en-GB" dirty="0"/>
              <a:t>Real-world networks</a:t>
            </a:r>
          </a:p>
        </p:txBody>
      </p:sp>
    </p:spTree>
    <p:extLst>
      <p:ext uri="{BB962C8B-B14F-4D97-AF65-F5344CB8AC3E}">
        <p14:creationId xmlns:p14="http://schemas.microsoft.com/office/powerpoint/2010/main" val="248839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11360023" cy="1143000"/>
          </a:xfrm>
        </p:spPr>
        <p:txBody>
          <a:bodyPr/>
          <a:lstStyle/>
          <a:p>
            <a:r>
              <a:rPr lang="en-GB" dirty="0"/>
              <a:t>Stochastic Block Model (SBM)</a:t>
            </a:r>
          </a:p>
        </p:txBody>
      </p:sp>
      <p:pic>
        <p:nvPicPr>
          <p:cNvPr id="5" name="Content Placeholder 4"/>
          <p:cNvPicPr>
            <a:picLocks noGrp="1" noChangeAspect="1"/>
          </p:cNvPicPr>
          <p:nvPr>
            <p:ph idx="1"/>
          </p:nvPr>
        </p:nvPicPr>
        <p:blipFill rotWithShape="1">
          <a:blip r:embed="rId3"/>
          <a:srcRect l="1356" t="-239" r="1850" b="575"/>
          <a:stretch/>
        </p:blipFill>
        <p:spPr>
          <a:xfrm>
            <a:off x="7237701" y="1417639"/>
            <a:ext cx="4246881" cy="42418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57200" y="1534886"/>
                <a:ext cx="6444343"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t>Two nodes are connected via a link with probability </a:t>
                </a: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𝑝</m:t>
                        </m:r>
                      </m:e>
                      <m:sub>
                        <m:r>
                          <a:rPr lang="en-GB" sz="2400" b="0" i="1" smtClean="0">
                            <a:latin typeface="Cambria Math" panose="02040503050406030204" pitchFamily="18" charset="0"/>
                          </a:rPr>
                          <m:t>𝑖𝑛</m:t>
                        </m:r>
                      </m:sub>
                    </m:sSub>
                  </m:oMath>
                </a14:m>
                <a:r>
                  <a:rPr lang="en-GB" sz="2400" dirty="0"/>
                  <a:t> if they belong to the same cluster, otherwise the direct link exists with probability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𝑝</m:t>
                        </m:r>
                      </m:e>
                      <m:sub>
                        <m:r>
                          <a:rPr lang="en-GB" sz="2400" b="0" i="1" smtClean="0">
                            <a:latin typeface="Cambria Math" panose="02040503050406030204" pitchFamily="18" charset="0"/>
                          </a:rPr>
                          <m:t>𝑜𝑢𝑡</m:t>
                        </m:r>
                      </m:sub>
                    </m:sSub>
                  </m:oMath>
                </a14:m>
                <a:r>
                  <a:rPr lang="en-GB" sz="2400" dirty="0"/>
                  <a:t>.</a:t>
                </a:r>
                <a:br>
                  <a:rPr lang="en-GB" sz="2400" dirty="0"/>
                </a:br>
                <a:r>
                  <a:rPr lang="en-GB" sz="2400" dirty="0"/>
                  <a:t> </a:t>
                </a:r>
              </a:p>
              <a:p>
                <a:pPr marL="285750" indent="-285750">
                  <a:buFont typeface="Arial" panose="020B0604020202020204" pitchFamily="34" charset="0"/>
                  <a:buChar char="•"/>
                </a:pPr>
                <a:r>
                  <a:rPr lang="en-GB" sz="2400" dirty="0"/>
                  <a:t>Communities emerge when the link density within clusters is larger than the inter-community link probability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𝑝</m:t>
                        </m:r>
                      </m:e>
                      <m:sub>
                        <m:r>
                          <a:rPr lang="en-GB" sz="2400" i="1">
                            <a:latin typeface="Cambria Math" panose="02040503050406030204" pitchFamily="18" charset="0"/>
                          </a:rPr>
                          <m:t>𝑖𝑛</m:t>
                        </m:r>
                      </m:sub>
                    </m:sSub>
                    <m:r>
                      <a:rPr lang="en-GB" sz="2400" b="0" i="1" smtClean="0">
                        <a:latin typeface="Cambria Math" panose="02040503050406030204" pitchFamily="18" charset="0"/>
                      </a:rPr>
                      <m:t>&gt;</m:t>
                    </m:r>
                    <m:sSub>
                      <m:sSubPr>
                        <m:ctrlPr>
                          <a:rPr lang="en-GB" sz="2400" i="1">
                            <a:latin typeface="Cambria Math" panose="02040503050406030204" pitchFamily="18" charset="0"/>
                          </a:rPr>
                        </m:ctrlPr>
                      </m:sSubPr>
                      <m:e>
                        <m:r>
                          <a:rPr lang="en-GB" sz="2400" i="1">
                            <a:latin typeface="Cambria Math" panose="02040503050406030204" pitchFamily="18" charset="0"/>
                          </a:rPr>
                          <m:t>𝑝</m:t>
                        </m:r>
                      </m:e>
                      <m:sub>
                        <m:r>
                          <a:rPr lang="en-GB" sz="2400" b="0" i="1" smtClean="0">
                            <a:latin typeface="Cambria Math" panose="02040503050406030204" pitchFamily="18" charset="0"/>
                          </a:rPr>
                          <m:t>𝑜𝑢𝑡</m:t>
                        </m:r>
                      </m:sub>
                    </m:sSub>
                  </m:oMath>
                </a14:m>
                <a:r>
                  <a:rPr lang="en-GB" sz="2400" dirty="0"/>
                  <a:t>.</a:t>
                </a:r>
                <a:br>
                  <a:rPr lang="en-GB" sz="2400" dirty="0"/>
                </a:br>
                <a:endParaRPr lang="en-GB" sz="2400" dirty="0"/>
              </a:p>
              <a:p>
                <a:pPr marL="285750" indent="-285750">
                  <a:buFont typeface="Arial" panose="020B0604020202020204" pitchFamily="34" charset="0"/>
                  <a:buChar char="•"/>
                </a:pPr>
                <a14:m>
                  <m:oMath xmlns:m="http://schemas.openxmlformats.org/officeDocument/2006/math">
                    <m:sSub>
                      <m:sSubPr>
                        <m:ctrlPr>
                          <a:rPr lang="en-GB" altLang="zh-CN" sz="2400" i="1" smtClean="0">
                            <a:latin typeface="Cambria Math" panose="02040503050406030204" pitchFamily="18" charset="0"/>
                          </a:rPr>
                        </m:ctrlPr>
                      </m:sSubPr>
                      <m:e>
                        <m:sSub>
                          <m:sSubPr>
                            <m:ctrlPr>
                              <a:rPr lang="en-GB" altLang="zh-CN" sz="2400" i="1">
                                <a:latin typeface="Cambria Math" panose="02040503050406030204" pitchFamily="18" charset="0"/>
                              </a:rPr>
                            </m:ctrlPr>
                          </m:sSubPr>
                          <m:e>
                            <m:r>
                              <a:rPr lang="en-US" altLang="zh-CN" sz="2400" b="0" i="1" smtClean="0">
                                <a:latin typeface="Cambria Math" panose="02040503050406030204" pitchFamily="18" charset="0"/>
                              </a:rPr>
                              <m:t>𝑏</m:t>
                            </m:r>
                          </m:e>
                          <m:sub>
                            <m:r>
                              <a:rPr lang="en-GB" altLang="zh-CN" sz="2400" i="1">
                                <a:latin typeface="Cambria Math" panose="02040503050406030204" pitchFamily="18" charset="0"/>
                              </a:rPr>
                              <m:t>𝑖𝑛</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m:t>
                        </m:r>
                        <m:r>
                          <a:rPr lang="en-GB" altLang="zh-CN" sz="2400" i="1">
                            <a:latin typeface="Cambria Math" panose="02040503050406030204" pitchFamily="18" charset="0"/>
                          </a:rPr>
                          <m:t>𝑝</m:t>
                        </m:r>
                      </m:e>
                      <m:sub>
                        <m:r>
                          <a:rPr lang="en-GB" altLang="zh-CN" sz="2400" i="1">
                            <a:latin typeface="Cambria Math" panose="02040503050406030204" pitchFamily="18" charset="0"/>
                          </a:rPr>
                          <m:t>𝑖𝑛</m:t>
                        </m:r>
                      </m:sub>
                    </m:sSub>
                  </m:oMath>
                </a14:m>
                <a:r>
                  <a:rPr lang="en-GB" sz="2400" dirty="0"/>
                  <a:t>, </a:t>
                </a:r>
                <a14:m>
                  <m:oMath xmlns:m="http://schemas.openxmlformats.org/officeDocument/2006/math">
                    <m:sSub>
                      <m:sSubPr>
                        <m:ctrlPr>
                          <a:rPr lang="en-GB" altLang="zh-CN" sz="2400" i="1">
                            <a:latin typeface="Cambria Math" panose="02040503050406030204" pitchFamily="18" charset="0"/>
                          </a:rPr>
                        </m:ctrlPr>
                      </m:sSubPr>
                      <m:e>
                        <m:sSub>
                          <m:sSubPr>
                            <m:ctrlPr>
                              <a:rPr lang="en-GB"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b="0" i="1" smtClean="0">
                                <a:latin typeface="Cambria Math" panose="02040503050406030204" pitchFamily="18" charset="0"/>
                              </a:rPr>
                              <m:t>𝑜𝑢𝑡</m:t>
                            </m:r>
                          </m:sub>
                        </m:sSub>
                        <m:r>
                          <a:rPr lang="en-US" altLang="zh-CN" sz="2400" i="1">
                            <a:latin typeface="Cambria Math" panose="02040503050406030204" pitchFamily="18" charset="0"/>
                          </a:rPr>
                          <m:t>=</m:t>
                        </m:r>
                        <m:r>
                          <a:rPr lang="en-US" altLang="zh-CN" sz="2400" i="1">
                            <a:latin typeface="Cambria Math" panose="02040503050406030204" pitchFamily="18" charset="0"/>
                          </a:rPr>
                          <m:t>𝑁</m:t>
                        </m:r>
                        <m:r>
                          <a:rPr lang="en-US" altLang="zh-CN" sz="2400" i="1">
                            <a:latin typeface="Cambria Math" panose="02040503050406030204" pitchFamily="18" charset="0"/>
                            <a:ea typeface="Cambria Math" panose="02040503050406030204" pitchFamily="18" charset="0"/>
                          </a:rPr>
                          <m:t>×</m:t>
                        </m:r>
                        <m:r>
                          <a:rPr lang="en-GB" altLang="zh-CN" sz="2400" i="1">
                            <a:latin typeface="Cambria Math" panose="02040503050406030204" pitchFamily="18" charset="0"/>
                          </a:rPr>
                          <m:t>𝑝</m:t>
                        </m:r>
                      </m:e>
                      <m:sub>
                        <m:r>
                          <a:rPr lang="en-US" altLang="zh-CN" sz="2400" b="0" i="1" smtClean="0">
                            <a:latin typeface="Cambria Math" panose="02040503050406030204" pitchFamily="18" charset="0"/>
                          </a:rPr>
                          <m:t>𝑜𝑢𝑡</m:t>
                        </m:r>
                      </m:sub>
                    </m:sSub>
                  </m:oMath>
                </a14:m>
                <a:endParaRPr lang="en-GB"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457200" y="1534886"/>
                <a:ext cx="6444343" cy="3785652"/>
              </a:xfrm>
              <a:prstGeom prst="rect">
                <a:avLst/>
              </a:prstGeom>
              <a:blipFill>
                <a:blip r:embed="rId4"/>
                <a:stretch>
                  <a:fillRect l="-1230" t="-1288" b="-2738"/>
                </a:stretch>
              </a:blipFill>
            </p:spPr>
            <p:txBody>
              <a:bodyPr/>
              <a:lstStyle/>
              <a:p>
                <a:r>
                  <a:rPr lang="zh-CN" altLang="en-US">
                    <a:noFill/>
                  </a:rPr>
                  <a:t> </a:t>
                </a:r>
              </a:p>
            </p:txBody>
          </p:sp>
        </mc:Fallback>
      </mc:AlternateContent>
      <p:sp>
        <p:nvSpPr>
          <p:cNvPr id="7" name="TextBox 6"/>
          <p:cNvSpPr txBox="1"/>
          <p:nvPr/>
        </p:nvSpPr>
        <p:spPr>
          <a:xfrm>
            <a:off x="7650448" y="5736035"/>
            <a:ext cx="3421386" cy="646331"/>
          </a:xfrm>
          <a:prstGeom prst="rect">
            <a:avLst/>
          </a:prstGeom>
          <a:noFill/>
        </p:spPr>
        <p:txBody>
          <a:bodyPr wrap="none" rtlCol="0">
            <a:spAutoFit/>
          </a:bodyPr>
          <a:lstStyle/>
          <a:p>
            <a:r>
              <a:rPr lang="en-GB" dirty="0"/>
              <a:t>An example of SSBM network with</a:t>
            </a:r>
          </a:p>
          <a:p>
            <a:r>
              <a:rPr lang="en-GB" dirty="0"/>
              <a:t>N = 1000 nodes and c = 5 clusters.</a:t>
            </a:r>
          </a:p>
        </p:txBody>
      </p:sp>
    </p:spTree>
    <p:extLst>
      <p:ext uri="{BB962C8B-B14F-4D97-AF65-F5344CB8AC3E}">
        <p14:creationId xmlns:p14="http://schemas.microsoft.com/office/powerpoint/2010/main" val="2912914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3" y="122553"/>
            <a:ext cx="11532551" cy="622508"/>
          </a:xfrm>
        </p:spPr>
        <p:txBody>
          <a:bodyPr>
            <a:normAutofit fontScale="90000"/>
          </a:bodyPr>
          <a:lstStyle/>
          <a:p>
            <a:r>
              <a:rPr lang="en-GB" dirty="0"/>
              <a:t>SBM benchmark results</a:t>
            </a:r>
          </a:p>
        </p:txBody>
      </p:sp>
      <mc:AlternateContent xmlns:mc="http://schemas.openxmlformats.org/markup-compatibility/2006" xmlns:a14="http://schemas.microsoft.com/office/drawing/2010/main">
        <mc:Choice Requires="a14">
          <p:sp>
            <p:nvSpPr>
              <p:cNvPr id="6" name="Rectangle 5"/>
              <p:cNvSpPr/>
              <p:nvPr/>
            </p:nvSpPr>
            <p:spPr>
              <a:xfrm>
                <a:off x="8488392" y="236088"/>
                <a:ext cx="238067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𝑎𝑣</m:t>
                          </m:r>
                        </m:sub>
                      </m:sSub>
                      <m:r>
                        <a:rPr lang="en-GB" sz="1600" b="0" i="1" smtClean="0">
                          <a:latin typeface="Cambria Math" panose="02040503050406030204" pitchFamily="18" charset="0"/>
                        </a:rPr>
                        <m:t>=7, </m:t>
                      </m:r>
                      <m:r>
                        <a:rPr lang="en-GB" sz="1600" b="0" i="1" smtClean="0">
                          <a:latin typeface="Cambria Math" panose="02040503050406030204" pitchFamily="18" charset="0"/>
                        </a:rPr>
                        <m:t>𝑐</m:t>
                      </m:r>
                      <m:r>
                        <a:rPr lang="en-GB" sz="1600" b="0" i="1" smtClean="0">
                          <a:latin typeface="Cambria Math" panose="02040503050406030204" pitchFamily="18" charset="0"/>
                        </a:rPr>
                        <m:t>=2</m:t>
                      </m:r>
                    </m:oMath>
                  </m:oMathPara>
                </a14:m>
                <a:endParaRPr lang="sv-SE" sz="1600" dirty="0">
                  <a:latin typeface="Menlo"/>
                </a:endParaRPr>
              </a:p>
            </p:txBody>
          </p:sp>
        </mc:Choice>
        <mc:Fallback xmlns="">
          <p:sp>
            <p:nvSpPr>
              <p:cNvPr id="6" name="Rectangle 5"/>
              <p:cNvSpPr>
                <a:spLocks noRot="1" noChangeAspect="1" noMove="1" noResize="1" noEditPoints="1" noAdjustHandles="1" noChangeArrowheads="1" noChangeShapeType="1" noTextEdit="1"/>
              </p:cNvSpPr>
              <p:nvPr/>
            </p:nvSpPr>
            <p:spPr>
              <a:xfrm>
                <a:off x="8488392" y="236088"/>
                <a:ext cx="2380670" cy="338554"/>
              </a:xfrm>
              <a:prstGeom prst="rect">
                <a:avLst/>
              </a:prstGeom>
              <a:blipFill>
                <a:blip r:embed="rId3"/>
                <a:stretch>
                  <a:fillRect/>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71559E5C-92C2-3070-6909-E3F9878FAADA}"/>
              </a:ext>
            </a:extLst>
          </p:cNvPr>
          <p:cNvPicPr>
            <a:picLocks noChangeAspect="1"/>
          </p:cNvPicPr>
          <p:nvPr/>
        </p:nvPicPr>
        <p:blipFill rotWithShape="1">
          <a:blip r:embed="rId4">
            <a:extLst>
              <a:ext uri="{28A0092B-C50C-407E-A947-70E740481C1C}">
                <a14:useLocalDpi xmlns:a14="http://schemas.microsoft.com/office/drawing/2010/main" val="0"/>
              </a:ext>
            </a:extLst>
          </a:blip>
          <a:srcRect l="56322" t="12514" r="12515" b="20040"/>
          <a:stretch/>
        </p:blipFill>
        <p:spPr>
          <a:xfrm>
            <a:off x="703680" y="1268329"/>
            <a:ext cx="1082841" cy="1671820"/>
          </a:xfrm>
          <a:prstGeom prst="rect">
            <a:avLst/>
          </a:prstGeom>
        </p:spPr>
      </p:pic>
      <p:pic>
        <p:nvPicPr>
          <p:cNvPr id="18" name="图片 17">
            <a:extLst>
              <a:ext uri="{FF2B5EF4-FFF2-40B4-BE49-F238E27FC236}">
                <a16:creationId xmlns:a16="http://schemas.microsoft.com/office/drawing/2014/main" id="{A5BB2889-1C1E-CB12-7040-D96FE9C9EE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0616" y="745061"/>
            <a:ext cx="4441123" cy="3168000"/>
          </a:xfrm>
          <a:prstGeom prst="rect">
            <a:avLst/>
          </a:prstGeom>
        </p:spPr>
      </p:pic>
      <p:pic>
        <p:nvPicPr>
          <p:cNvPr id="21" name="图片 20">
            <a:extLst>
              <a:ext uri="{FF2B5EF4-FFF2-40B4-BE49-F238E27FC236}">
                <a16:creationId xmlns:a16="http://schemas.microsoft.com/office/drawing/2014/main" id="{5BB84132-03D0-163A-6F81-A8ABD223F3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740" y="745061"/>
            <a:ext cx="4441122" cy="3168000"/>
          </a:xfrm>
          <a:prstGeom prst="rect">
            <a:avLst/>
          </a:prstGeom>
        </p:spPr>
      </p:pic>
      <p:pic>
        <p:nvPicPr>
          <p:cNvPr id="24" name="图片 23">
            <a:extLst>
              <a:ext uri="{FF2B5EF4-FFF2-40B4-BE49-F238E27FC236}">
                <a16:creationId xmlns:a16="http://schemas.microsoft.com/office/drawing/2014/main" id="{07DD87F7-4D6E-6B23-4FF6-964D6E1DD1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0615" y="3616158"/>
            <a:ext cx="4441123" cy="3168000"/>
          </a:xfrm>
          <a:prstGeom prst="rect">
            <a:avLst/>
          </a:prstGeom>
        </p:spPr>
      </p:pic>
      <p:pic>
        <p:nvPicPr>
          <p:cNvPr id="26" name="图片 25">
            <a:extLst>
              <a:ext uri="{FF2B5EF4-FFF2-40B4-BE49-F238E27FC236}">
                <a16:creationId xmlns:a16="http://schemas.microsoft.com/office/drawing/2014/main" id="{58529847-C422-14F2-EA2B-13590E503F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1739" y="3616158"/>
            <a:ext cx="4441123" cy="3168000"/>
          </a:xfrm>
          <a:prstGeom prst="rect">
            <a:avLst/>
          </a:prstGeom>
        </p:spPr>
      </p:pic>
    </p:spTree>
    <p:extLst>
      <p:ext uri="{BB962C8B-B14F-4D97-AF65-F5344CB8AC3E}">
        <p14:creationId xmlns:p14="http://schemas.microsoft.com/office/powerpoint/2010/main" val="255762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3" y="122553"/>
            <a:ext cx="11532551" cy="622508"/>
          </a:xfrm>
        </p:spPr>
        <p:txBody>
          <a:bodyPr>
            <a:normAutofit fontScale="90000"/>
          </a:bodyPr>
          <a:lstStyle/>
          <a:p>
            <a:r>
              <a:rPr lang="en-GB" dirty="0"/>
              <a:t>SBM benchmark results</a:t>
            </a:r>
          </a:p>
        </p:txBody>
      </p:sp>
      <mc:AlternateContent xmlns:mc="http://schemas.openxmlformats.org/markup-compatibility/2006" xmlns:a14="http://schemas.microsoft.com/office/drawing/2010/main">
        <mc:Choice Requires="a14">
          <p:sp>
            <p:nvSpPr>
              <p:cNvPr id="6" name="Rectangle 5"/>
              <p:cNvSpPr/>
              <p:nvPr/>
            </p:nvSpPr>
            <p:spPr>
              <a:xfrm>
                <a:off x="8488392" y="236088"/>
                <a:ext cx="238067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𝑎𝑣</m:t>
                          </m:r>
                        </m:sub>
                      </m:sSub>
                      <m:r>
                        <a:rPr lang="en-GB" sz="1600" b="0" i="1" smtClean="0">
                          <a:latin typeface="Cambria Math" panose="02040503050406030204" pitchFamily="18" charset="0"/>
                        </a:rPr>
                        <m:t>=7, </m:t>
                      </m:r>
                      <m:r>
                        <a:rPr lang="en-GB" sz="1600" b="0" i="1" smtClean="0">
                          <a:latin typeface="Cambria Math" panose="02040503050406030204" pitchFamily="18" charset="0"/>
                        </a:rPr>
                        <m:t>𝑐</m:t>
                      </m:r>
                      <m:r>
                        <a:rPr lang="en-GB" sz="1600" b="0" i="1" smtClean="0">
                          <a:latin typeface="Cambria Math" panose="02040503050406030204" pitchFamily="18" charset="0"/>
                        </a:rPr>
                        <m:t>=4</m:t>
                      </m:r>
                    </m:oMath>
                  </m:oMathPara>
                </a14:m>
                <a:endParaRPr lang="sv-SE" sz="1600" dirty="0">
                  <a:latin typeface="Menlo"/>
                </a:endParaRPr>
              </a:p>
            </p:txBody>
          </p:sp>
        </mc:Choice>
        <mc:Fallback xmlns="">
          <p:sp>
            <p:nvSpPr>
              <p:cNvPr id="6" name="Rectangle 5"/>
              <p:cNvSpPr>
                <a:spLocks noRot="1" noChangeAspect="1" noMove="1" noResize="1" noEditPoints="1" noAdjustHandles="1" noChangeArrowheads="1" noChangeShapeType="1" noTextEdit="1"/>
              </p:cNvSpPr>
              <p:nvPr/>
            </p:nvSpPr>
            <p:spPr>
              <a:xfrm>
                <a:off x="8488392" y="236088"/>
                <a:ext cx="2380670" cy="338554"/>
              </a:xfrm>
              <a:prstGeom prst="rect">
                <a:avLst/>
              </a:prstGeom>
              <a:blipFill>
                <a:blip r:embed="rId3"/>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A4AB1DC-1FC1-90A5-A51D-EC3C86D08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6206" y="642793"/>
            <a:ext cx="4441123" cy="3168000"/>
          </a:xfrm>
          <a:prstGeom prst="rect">
            <a:avLst/>
          </a:prstGeom>
        </p:spPr>
      </p:pic>
      <p:pic>
        <p:nvPicPr>
          <p:cNvPr id="7" name="图片 6">
            <a:extLst>
              <a:ext uri="{FF2B5EF4-FFF2-40B4-BE49-F238E27FC236}">
                <a16:creationId xmlns:a16="http://schemas.microsoft.com/office/drawing/2014/main" id="{17186DE7-F529-F59A-F854-495721A73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522" y="642793"/>
            <a:ext cx="4441122" cy="3168000"/>
          </a:xfrm>
          <a:prstGeom prst="rect">
            <a:avLst/>
          </a:prstGeom>
        </p:spPr>
      </p:pic>
      <p:pic>
        <p:nvPicPr>
          <p:cNvPr id="9" name="图片 8">
            <a:extLst>
              <a:ext uri="{FF2B5EF4-FFF2-40B4-BE49-F238E27FC236}">
                <a16:creationId xmlns:a16="http://schemas.microsoft.com/office/drawing/2014/main" id="{0A487157-15D1-7932-14F3-86F16B8849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6206" y="3567447"/>
            <a:ext cx="4441121" cy="3168000"/>
          </a:xfrm>
          <a:prstGeom prst="rect">
            <a:avLst/>
          </a:prstGeom>
        </p:spPr>
      </p:pic>
      <p:pic>
        <p:nvPicPr>
          <p:cNvPr id="11" name="图片 10">
            <a:extLst>
              <a:ext uri="{FF2B5EF4-FFF2-40B4-BE49-F238E27FC236}">
                <a16:creationId xmlns:a16="http://schemas.microsoft.com/office/drawing/2014/main" id="{38002E72-5B03-D9AE-45A9-BF27EB6961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1522" y="3576224"/>
            <a:ext cx="4441122" cy="3168000"/>
          </a:xfrm>
          <a:prstGeom prst="rect">
            <a:avLst/>
          </a:prstGeom>
        </p:spPr>
      </p:pic>
      <p:pic>
        <p:nvPicPr>
          <p:cNvPr id="3" name="图片 2">
            <a:extLst>
              <a:ext uri="{FF2B5EF4-FFF2-40B4-BE49-F238E27FC236}">
                <a16:creationId xmlns:a16="http://schemas.microsoft.com/office/drawing/2014/main" id="{8E5DDB89-68BF-A01E-66BD-5B41BA3ABB7F}"/>
              </a:ext>
            </a:extLst>
          </p:cNvPr>
          <p:cNvPicPr>
            <a:picLocks noChangeAspect="1"/>
          </p:cNvPicPr>
          <p:nvPr/>
        </p:nvPicPr>
        <p:blipFill rotWithShape="1">
          <a:blip r:embed="rId8">
            <a:extLst>
              <a:ext uri="{28A0092B-C50C-407E-A947-70E740481C1C}">
                <a14:useLocalDpi xmlns:a14="http://schemas.microsoft.com/office/drawing/2010/main" val="0"/>
              </a:ext>
            </a:extLst>
          </a:blip>
          <a:srcRect l="56322" t="12514" r="12515" b="20040"/>
          <a:stretch/>
        </p:blipFill>
        <p:spPr>
          <a:xfrm>
            <a:off x="703680" y="1268329"/>
            <a:ext cx="1082841" cy="1671820"/>
          </a:xfrm>
          <a:prstGeom prst="rect">
            <a:avLst/>
          </a:prstGeom>
        </p:spPr>
      </p:pic>
    </p:spTree>
    <p:extLst>
      <p:ext uri="{BB962C8B-B14F-4D97-AF65-F5344CB8AC3E}">
        <p14:creationId xmlns:p14="http://schemas.microsoft.com/office/powerpoint/2010/main" val="387311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3" y="122553"/>
            <a:ext cx="11532551" cy="622508"/>
          </a:xfrm>
        </p:spPr>
        <p:txBody>
          <a:bodyPr>
            <a:normAutofit fontScale="90000"/>
          </a:bodyPr>
          <a:lstStyle/>
          <a:p>
            <a:r>
              <a:rPr lang="en-GB" dirty="0"/>
              <a:t>SBM benchmark results</a:t>
            </a:r>
          </a:p>
        </p:txBody>
      </p:sp>
      <mc:AlternateContent xmlns:mc="http://schemas.openxmlformats.org/markup-compatibility/2006" xmlns:a14="http://schemas.microsoft.com/office/drawing/2010/main">
        <mc:Choice Requires="a14">
          <p:sp>
            <p:nvSpPr>
              <p:cNvPr id="6" name="Rectangle 5"/>
              <p:cNvSpPr/>
              <p:nvPr/>
            </p:nvSpPr>
            <p:spPr>
              <a:xfrm>
                <a:off x="8488392" y="236088"/>
                <a:ext cx="238067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𝑎𝑣</m:t>
                          </m:r>
                        </m:sub>
                      </m:sSub>
                      <m:r>
                        <a:rPr lang="en-GB" sz="1600" b="0" i="1" smtClean="0">
                          <a:latin typeface="Cambria Math" panose="02040503050406030204" pitchFamily="18" charset="0"/>
                        </a:rPr>
                        <m:t>=7, </m:t>
                      </m:r>
                      <m:r>
                        <a:rPr lang="en-GB" sz="1600" b="0" i="1" smtClean="0">
                          <a:latin typeface="Cambria Math" panose="02040503050406030204" pitchFamily="18" charset="0"/>
                        </a:rPr>
                        <m:t>𝑐</m:t>
                      </m:r>
                      <m:r>
                        <a:rPr lang="en-GB" sz="1600" b="0" i="1" smtClean="0">
                          <a:latin typeface="Cambria Math" panose="02040503050406030204" pitchFamily="18" charset="0"/>
                        </a:rPr>
                        <m:t>=8</m:t>
                      </m:r>
                    </m:oMath>
                  </m:oMathPara>
                </a14:m>
                <a:endParaRPr lang="sv-SE" sz="1600" dirty="0">
                  <a:latin typeface="Menlo"/>
                </a:endParaRPr>
              </a:p>
            </p:txBody>
          </p:sp>
        </mc:Choice>
        <mc:Fallback xmlns="">
          <p:sp>
            <p:nvSpPr>
              <p:cNvPr id="6" name="Rectangle 5"/>
              <p:cNvSpPr>
                <a:spLocks noRot="1" noChangeAspect="1" noMove="1" noResize="1" noEditPoints="1" noAdjustHandles="1" noChangeArrowheads="1" noChangeShapeType="1" noTextEdit="1"/>
              </p:cNvSpPr>
              <p:nvPr/>
            </p:nvSpPr>
            <p:spPr>
              <a:xfrm>
                <a:off x="8488392" y="236088"/>
                <a:ext cx="2380670" cy="338554"/>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8AD168E-9BFF-2A62-12CF-16CB284A8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9929" y="709038"/>
            <a:ext cx="4441123" cy="3168000"/>
          </a:xfrm>
          <a:prstGeom prst="rect">
            <a:avLst/>
          </a:prstGeom>
        </p:spPr>
      </p:pic>
      <p:pic>
        <p:nvPicPr>
          <p:cNvPr id="10" name="图片 9">
            <a:extLst>
              <a:ext uri="{FF2B5EF4-FFF2-40B4-BE49-F238E27FC236}">
                <a16:creationId xmlns:a16="http://schemas.microsoft.com/office/drawing/2014/main" id="{91B7EA92-9219-CD3D-0A78-53D98A6AC8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885" y="709038"/>
            <a:ext cx="4441123" cy="3168000"/>
          </a:xfrm>
          <a:prstGeom prst="rect">
            <a:avLst/>
          </a:prstGeom>
        </p:spPr>
      </p:pic>
      <p:pic>
        <p:nvPicPr>
          <p:cNvPr id="13" name="图片 12">
            <a:extLst>
              <a:ext uri="{FF2B5EF4-FFF2-40B4-BE49-F238E27FC236}">
                <a16:creationId xmlns:a16="http://schemas.microsoft.com/office/drawing/2014/main" id="{779D0C66-57FB-BFD0-00DB-8F1DDC332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9930" y="3628111"/>
            <a:ext cx="4441121" cy="3168000"/>
          </a:xfrm>
          <a:prstGeom prst="rect">
            <a:avLst/>
          </a:prstGeom>
        </p:spPr>
      </p:pic>
      <p:pic>
        <p:nvPicPr>
          <p:cNvPr id="15" name="图片 14">
            <a:extLst>
              <a:ext uri="{FF2B5EF4-FFF2-40B4-BE49-F238E27FC236}">
                <a16:creationId xmlns:a16="http://schemas.microsoft.com/office/drawing/2014/main" id="{296CEFE2-A736-83E4-73D1-EE7FE4B27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1885" y="3628111"/>
            <a:ext cx="4441122" cy="3168000"/>
          </a:xfrm>
          <a:prstGeom prst="rect">
            <a:avLst/>
          </a:prstGeom>
        </p:spPr>
      </p:pic>
      <p:pic>
        <p:nvPicPr>
          <p:cNvPr id="3" name="图片 2">
            <a:extLst>
              <a:ext uri="{FF2B5EF4-FFF2-40B4-BE49-F238E27FC236}">
                <a16:creationId xmlns:a16="http://schemas.microsoft.com/office/drawing/2014/main" id="{62764E96-5296-FEE3-2B96-ECA8B67E03A4}"/>
              </a:ext>
            </a:extLst>
          </p:cNvPr>
          <p:cNvPicPr>
            <a:picLocks noChangeAspect="1"/>
          </p:cNvPicPr>
          <p:nvPr/>
        </p:nvPicPr>
        <p:blipFill rotWithShape="1">
          <a:blip r:embed="rId8">
            <a:extLst>
              <a:ext uri="{28A0092B-C50C-407E-A947-70E740481C1C}">
                <a14:useLocalDpi xmlns:a14="http://schemas.microsoft.com/office/drawing/2010/main" val="0"/>
              </a:ext>
            </a:extLst>
          </a:blip>
          <a:srcRect l="56322" t="12514" r="12515" b="20040"/>
          <a:stretch/>
        </p:blipFill>
        <p:spPr>
          <a:xfrm>
            <a:off x="703680" y="1268329"/>
            <a:ext cx="1082841" cy="1671820"/>
          </a:xfrm>
          <a:prstGeom prst="rect">
            <a:avLst/>
          </a:prstGeom>
        </p:spPr>
      </p:pic>
    </p:spTree>
    <p:extLst>
      <p:ext uri="{BB962C8B-B14F-4D97-AF65-F5344CB8AC3E}">
        <p14:creationId xmlns:p14="http://schemas.microsoft.com/office/powerpoint/2010/main" val="3169833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3" y="122553"/>
            <a:ext cx="11532551" cy="622508"/>
          </a:xfrm>
        </p:spPr>
        <p:txBody>
          <a:bodyPr>
            <a:normAutofit fontScale="90000"/>
          </a:bodyPr>
          <a:lstStyle/>
          <a:p>
            <a:r>
              <a:rPr lang="en-GB" dirty="0"/>
              <a:t>SBM benchmark results</a:t>
            </a:r>
          </a:p>
        </p:txBody>
      </p:sp>
      <mc:AlternateContent xmlns:mc="http://schemas.openxmlformats.org/markup-compatibility/2006" xmlns:a14="http://schemas.microsoft.com/office/drawing/2010/main">
        <mc:Choice Requires="a14">
          <p:sp>
            <p:nvSpPr>
              <p:cNvPr id="6" name="Rectangle 5"/>
              <p:cNvSpPr/>
              <p:nvPr/>
            </p:nvSpPr>
            <p:spPr>
              <a:xfrm>
                <a:off x="8488392" y="236088"/>
                <a:ext cx="238067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𝑎𝑣</m:t>
                          </m:r>
                        </m:sub>
                      </m:sSub>
                      <m:r>
                        <a:rPr lang="en-GB" sz="1600" b="0" i="1" smtClean="0">
                          <a:latin typeface="Cambria Math" panose="02040503050406030204" pitchFamily="18" charset="0"/>
                        </a:rPr>
                        <m:t>=7, </m:t>
                      </m:r>
                      <m:r>
                        <a:rPr lang="en-GB" sz="1600" b="0" i="1" smtClean="0">
                          <a:latin typeface="Cambria Math" panose="02040503050406030204" pitchFamily="18" charset="0"/>
                        </a:rPr>
                        <m:t>𝑐</m:t>
                      </m:r>
                      <m:r>
                        <a:rPr lang="en-GB" sz="1600" b="0" i="1" smtClean="0">
                          <a:latin typeface="Cambria Math" panose="02040503050406030204" pitchFamily="18" charset="0"/>
                        </a:rPr>
                        <m:t>=20</m:t>
                      </m:r>
                    </m:oMath>
                  </m:oMathPara>
                </a14:m>
                <a:endParaRPr lang="sv-SE" sz="1600" dirty="0">
                  <a:latin typeface="Menlo"/>
                </a:endParaRPr>
              </a:p>
            </p:txBody>
          </p:sp>
        </mc:Choice>
        <mc:Fallback xmlns="">
          <p:sp>
            <p:nvSpPr>
              <p:cNvPr id="6" name="Rectangle 5"/>
              <p:cNvSpPr>
                <a:spLocks noRot="1" noChangeAspect="1" noMove="1" noResize="1" noEditPoints="1" noAdjustHandles="1" noChangeArrowheads="1" noChangeShapeType="1" noTextEdit="1"/>
              </p:cNvSpPr>
              <p:nvPr/>
            </p:nvSpPr>
            <p:spPr>
              <a:xfrm>
                <a:off x="8488392" y="236088"/>
                <a:ext cx="2380670" cy="338554"/>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83E15CD-0C0C-7738-07DD-493CC0466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5615" y="684902"/>
            <a:ext cx="4441122" cy="3168000"/>
          </a:xfrm>
          <a:prstGeom prst="rect">
            <a:avLst/>
          </a:prstGeom>
        </p:spPr>
      </p:pic>
      <p:pic>
        <p:nvPicPr>
          <p:cNvPr id="9" name="图片 8">
            <a:extLst>
              <a:ext uri="{FF2B5EF4-FFF2-40B4-BE49-F238E27FC236}">
                <a16:creationId xmlns:a16="http://schemas.microsoft.com/office/drawing/2014/main" id="{6B27E888-3693-1E56-CEB4-9F52D3DCC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899" y="684902"/>
            <a:ext cx="4441123" cy="3168000"/>
          </a:xfrm>
          <a:prstGeom prst="rect">
            <a:avLst/>
          </a:prstGeom>
        </p:spPr>
      </p:pic>
      <p:pic>
        <p:nvPicPr>
          <p:cNvPr id="12" name="图片 11">
            <a:extLst>
              <a:ext uri="{FF2B5EF4-FFF2-40B4-BE49-F238E27FC236}">
                <a16:creationId xmlns:a16="http://schemas.microsoft.com/office/drawing/2014/main" id="{2FDC1FF2-FB33-7C98-C7FB-7B1A4685A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5615" y="3601040"/>
            <a:ext cx="4441123" cy="3168000"/>
          </a:xfrm>
          <a:prstGeom prst="rect">
            <a:avLst/>
          </a:prstGeom>
        </p:spPr>
      </p:pic>
      <p:pic>
        <p:nvPicPr>
          <p:cNvPr id="15" name="图片 14">
            <a:extLst>
              <a:ext uri="{FF2B5EF4-FFF2-40B4-BE49-F238E27FC236}">
                <a16:creationId xmlns:a16="http://schemas.microsoft.com/office/drawing/2014/main" id="{71306AB1-B0C7-9C28-FABE-4FCB12FDC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4899" y="3601040"/>
            <a:ext cx="4441123" cy="3168000"/>
          </a:xfrm>
          <a:prstGeom prst="rect">
            <a:avLst/>
          </a:prstGeom>
        </p:spPr>
      </p:pic>
      <p:pic>
        <p:nvPicPr>
          <p:cNvPr id="3" name="图片 2">
            <a:extLst>
              <a:ext uri="{FF2B5EF4-FFF2-40B4-BE49-F238E27FC236}">
                <a16:creationId xmlns:a16="http://schemas.microsoft.com/office/drawing/2014/main" id="{57C92580-A21D-AE6C-4147-E13BD2F2E35F}"/>
              </a:ext>
            </a:extLst>
          </p:cNvPr>
          <p:cNvPicPr>
            <a:picLocks noChangeAspect="1"/>
          </p:cNvPicPr>
          <p:nvPr/>
        </p:nvPicPr>
        <p:blipFill rotWithShape="1">
          <a:blip r:embed="rId8">
            <a:extLst>
              <a:ext uri="{28A0092B-C50C-407E-A947-70E740481C1C}">
                <a14:useLocalDpi xmlns:a14="http://schemas.microsoft.com/office/drawing/2010/main" val="0"/>
              </a:ext>
            </a:extLst>
          </a:blip>
          <a:srcRect l="56322" t="12514" r="12515" b="20040"/>
          <a:stretch/>
        </p:blipFill>
        <p:spPr>
          <a:xfrm>
            <a:off x="703680" y="1268329"/>
            <a:ext cx="1082841" cy="1671820"/>
          </a:xfrm>
          <a:prstGeom prst="rect">
            <a:avLst/>
          </a:prstGeom>
        </p:spPr>
      </p:pic>
    </p:spTree>
    <p:extLst>
      <p:ext uri="{BB962C8B-B14F-4D97-AF65-F5344CB8AC3E}">
        <p14:creationId xmlns:p14="http://schemas.microsoft.com/office/powerpoint/2010/main" val="582173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11360023" cy="1143000"/>
          </a:xfrm>
        </p:spPr>
        <p:txBody>
          <a:bodyPr/>
          <a:lstStyle/>
          <a:p>
            <a:r>
              <a:rPr lang="en-GB" dirty="0"/>
              <a:t>LFR benchmark</a:t>
            </a:r>
          </a:p>
        </p:txBody>
      </p:sp>
      <mc:AlternateContent xmlns:mc="http://schemas.openxmlformats.org/markup-compatibility/2006" xmlns:a14="http://schemas.microsoft.com/office/drawing/2010/main">
        <mc:Choice Requires="a14">
          <p:sp>
            <p:nvSpPr>
              <p:cNvPr id="6" name="TextBox 5"/>
              <p:cNvSpPr txBox="1"/>
              <p:nvPr/>
            </p:nvSpPr>
            <p:spPr>
              <a:xfrm>
                <a:off x="457200" y="2243675"/>
                <a:ext cx="6444343" cy="3416320"/>
              </a:xfrm>
              <a:prstGeom prst="rect">
                <a:avLst/>
              </a:prstGeom>
              <a:noFill/>
            </p:spPr>
            <p:txBody>
              <a:bodyPr wrap="square" rtlCol="0">
                <a:spAutoFit/>
              </a:bodyPr>
              <a:lstStyle/>
              <a:p>
                <a:pPr marL="285750" indent="-285750">
                  <a:buFont typeface="Arial" panose="020B0604020202020204" pitchFamily="34" charset="0"/>
                  <a:buChar char="•"/>
                </a:pPr>
                <a:r>
                  <a:rPr lang="en-GB" sz="2400" dirty="0"/>
                  <a:t>The degree vector </a:t>
                </a:r>
                <a14:m>
                  <m:oMath xmlns:m="http://schemas.openxmlformats.org/officeDocument/2006/math">
                    <m:r>
                      <a:rPr lang="en-GB" sz="2400" b="0" i="1" smtClean="0">
                        <a:latin typeface="Cambria Math" panose="02040503050406030204" pitchFamily="18" charset="0"/>
                      </a:rPr>
                      <m:t>𝑑</m:t>
                    </m:r>
                  </m:oMath>
                </a14:m>
                <a:r>
                  <a:rPr lang="en-GB" sz="2400" dirty="0"/>
                  <a:t> is sampled from a power-law distribution with exponent </a:t>
                </a:r>
                <a14:m>
                  <m:oMath xmlns:m="http://schemas.openxmlformats.org/officeDocument/2006/math">
                    <m:r>
                      <a:rPr lang="en-GB" sz="2400" i="1" smtClean="0">
                        <a:latin typeface="Cambria Math" panose="02040503050406030204" pitchFamily="18" charset="0"/>
                        <a:ea typeface="Cambria Math" panose="02040503050406030204" pitchFamily="18" charset="0"/>
                      </a:rPr>
                      <m:t>𝛾</m:t>
                    </m:r>
                  </m:oMath>
                </a14:m>
                <a:r>
                  <a:rPr lang="en-GB" sz="2400" dirty="0"/>
                  <a: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The community size vector </a:t>
                </a:r>
                <a14:m>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rPr>
                      <m:t>n</m:t>
                    </m:r>
                    <m:r>
                      <a:rPr lang="en-GB" sz="2400" i="1">
                        <a:latin typeface="Cambria Math" panose="02040503050406030204" pitchFamily="18" charset="0"/>
                        <a:ea typeface="Cambria Math" panose="02040503050406030204" pitchFamily="18" charset="0"/>
                      </a:rPr>
                      <m:t> </m:t>
                    </m:r>
                  </m:oMath>
                </a14:m>
                <a:r>
                  <a:rPr lang="en-GB" sz="2400" dirty="0"/>
                  <a:t>is sampled from a power-law distribution with the exponent </a:t>
                </a:r>
                <a14:m>
                  <m:oMath xmlns:m="http://schemas.openxmlformats.org/officeDocument/2006/math">
                    <m:r>
                      <a:rPr lang="en-GB" sz="2400" i="1" smtClean="0">
                        <a:latin typeface="Cambria Math" panose="02040503050406030204" pitchFamily="18" charset="0"/>
                        <a:ea typeface="Cambria Math" panose="02040503050406030204" pitchFamily="18" charset="0"/>
                      </a:rPr>
                      <m:t>𝛽</m:t>
                    </m:r>
                  </m:oMath>
                </a14:m>
                <a:r>
                  <a:rPr lang="en-GB" sz="2400" dirty="0"/>
                  <a: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Each node shares </a:t>
                </a:r>
                <a14:m>
                  <m:oMath xmlns:m="http://schemas.openxmlformats.org/officeDocument/2006/math">
                    <m:r>
                      <a:rPr lang="en-GB" sz="2400" i="1" smtClean="0">
                        <a:latin typeface="Cambria Math" panose="02040503050406030204" pitchFamily="18" charset="0"/>
                        <a:ea typeface="Cambria Math" panose="02040503050406030204" pitchFamily="18" charset="0"/>
                      </a:rPr>
                      <m:t>𝜇</m:t>
                    </m:r>
                    <m:r>
                      <a:rPr lang="en-GB" sz="2400" b="0" i="1" smtClean="0">
                        <a:latin typeface="Cambria Math" panose="02040503050406030204" pitchFamily="18" charset="0"/>
                        <a:ea typeface="Cambria Math" panose="02040503050406030204" pitchFamily="18" charset="0"/>
                      </a:rPr>
                      <m:t>&lt;1</m:t>
                    </m:r>
                  </m:oMath>
                </a14:m>
                <a:r>
                  <a:rPr lang="en-GB" sz="2400" dirty="0"/>
                  <a:t> ratio of links with nodes from other communities.</a:t>
                </a:r>
                <a:br>
                  <a:rPr lang="en-GB" sz="2400" dirty="0"/>
                </a:br>
                <a:r>
                  <a:rPr lang="en-GB" sz="24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457200" y="2243675"/>
                <a:ext cx="6444343" cy="3416320"/>
              </a:xfrm>
              <a:prstGeom prst="rect">
                <a:avLst/>
              </a:prstGeom>
              <a:blipFill>
                <a:blip r:embed="rId3"/>
                <a:stretch>
                  <a:fillRect l="-1230" t="-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650448" y="5736035"/>
                <a:ext cx="3939476" cy="923330"/>
              </a:xfrm>
              <a:prstGeom prst="rect">
                <a:avLst/>
              </a:prstGeom>
              <a:noFill/>
            </p:spPr>
            <p:txBody>
              <a:bodyPr wrap="none" rtlCol="0">
                <a:spAutoFit/>
              </a:bodyPr>
              <a:lstStyle/>
              <a:p>
                <a:r>
                  <a:rPr lang="en-GB" dirty="0"/>
                  <a:t>An example of the LFR network with</a:t>
                </a:r>
              </a:p>
              <a:p>
                <a:r>
                  <a:rPr lang="en-GB" dirty="0"/>
                  <a:t>N = 500 nodes, c = 10 clusters and</a:t>
                </a:r>
              </a:p>
              <a:p>
                <a:r>
                  <a:rPr lang="en-GB" dirty="0"/>
                  <a:t>parameters </a:t>
                </a:r>
                <a14:m>
                  <m:oMath xmlns:m="http://schemas.openxmlformats.org/officeDocument/2006/math">
                    <m:r>
                      <a:rPr lang="en-GB" i="1">
                        <a:latin typeface="Cambria Math" panose="02040503050406030204" pitchFamily="18" charset="0"/>
                        <a:ea typeface="Cambria Math" panose="02040503050406030204" pitchFamily="18" charset="0"/>
                      </a:rPr>
                      <m:t>𝛾</m:t>
                    </m:r>
                    <m:r>
                      <a:rPr lang="en-GB" b="0" i="1" smtClean="0">
                        <a:latin typeface="Cambria Math" panose="02040503050406030204" pitchFamily="18" charset="0"/>
                        <a:ea typeface="Cambria Math" panose="02040503050406030204" pitchFamily="18" charset="0"/>
                      </a:rPr>
                      <m:t>=2</m:t>
                    </m:r>
                  </m:oMath>
                </a14:m>
                <a:r>
                  <a:rPr lang="en-GB" dirty="0"/>
                  <a:t>, </a:t>
                </a:r>
                <a14:m>
                  <m:oMath xmlns:m="http://schemas.openxmlformats.org/officeDocument/2006/math">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=3</m:t>
                    </m:r>
                  </m:oMath>
                </a14:m>
                <a:r>
                  <a:rPr lang="en-GB" dirty="0"/>
                  <a:t> and </a:t>
                </a:r>
                <a14:m>
                  <m:oMath xmlns:m="http://schemas.openxmlformats.org/officeDocument/2006/math">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ea typeface="Cambria Math" panose="02040503050406030204" pitchFamily="18" charset="0"/>
                      </a:rPr>
                      <m:t>=0.25</m:t>
                    </m:r>
                  </m:oMath>
                </a14:m>
                <a:r>
                  <a:rPr lang="en-GB"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7650448" y="5736035"/>
                <a:ext cx="3939476" cy="923330"/>
              </a:xfrm>
              <a:prstGeom prst="rect">
                <a:avLst/>
              </a:prstGeom>
              <a:blipFill>
                <a:blip r:embed="rId4"/>
                <a:stretch>
                  <a:fillRect l="-1393" t="-3974" r="-619" b="-9934"/>
                </a:stretch>
              </a:blipFill>
            </p:spPr>
            <p:txBody>
              <a:bodyPr/>
              <a:lstStyle/>
              <a:p>
                <a:r>
                  <a:rPr lang="en-GB">
                    <a:noFill/>
                  </a:rPr>
                  <a:t> </a:t>
                </a:r>
              </a:p>
            </p:txBody>
          </p:sp>
        </mc:Fallback>
      </mc:AlternateContent>
      <p:pic>
        <p:nvPicPr>
          <p:cNvPr id="9" name="Content Placeholder 3"/>
          <p:cNvPicPr>
            <a:picLocks noChangeAspect="1"/>
          </p:cNvPicPr>
          <p:nvPr/>
        </p:nvPicPr>
        <p:blipFill rotWithShape="1">
          <a:blip r:embed="rId5"/>
          <a:srcRect l="21339" t="6551" r="17273" b="9848"/>
          <a:stretch/>
        </p:blipFill>
        <p:spPr>
          <a:xfrm>
            <a:off x="7237700" y="1437964"/>
            <a:ext cx="4246881" cy="4222031"/>
          </a:xfrm>
          <a:prstGeom prst="rect">
            <a:avLst/>
          </a:prstGeom>
        </p:spPr>
      </p:pic>
    </p:spTree>
    <p:extLst>
      <p:ext uri="{BB962C8B-B14F-4D97-AF65-F5344CB8AC3E}">
        <p14:creationId xmlns:p14="http://schemas.microsoft.com/office/powerpoint/2010/main" val="620666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3" y="122553"/>
            <a:ext cx="11532551" cy="622508"/>
          </a:xfrm>
        </p:spPr>
        <p:txBody>
          <a:bodyPr>
            <a:normAutofit fontScale="90000"/>
          </a:bodyPr>
          <a:lstStyle/>
          <a:p>
            <a:r>
              <a:rPr lang="en-GB" dirty="0"/>
              <a:t>LFR benchmark results</a:t>
            </a:r>
          </a:p>
        </p:txBody>
      </p:sp>
      <mc:AlternateContent xmlns:mc="http://schemas.openxmlformats.org/markup-compatibility/2006" xmlns:a14="http://schemas.microsoft.com/office/drawing/2010/main">
        <mc:Choice Requires="a14">
          <p:sp>
            <p:nvSpPr>
              <p:cNvPr id="13" name="Rectangle 12"/>
              <p:cNvSpPr/>
              <p:nvPr/>
            </p:nvSpPr>
            <p:spPr>
              <a:xfrm>
                <a:off x="7234701" y="302217"/>
                <a:ext cx="373501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𝑎𝑣</m:t>
                          </m:r>
                        </m:sub>
                      </m:sSub>
                      <m:r>
                        <a:rPr lang="en-GB" sz="1600" b="0" i="1" smtClean="0">
                          <a:latin typeface="Cambria Math" panose="02040503050406030204" pitchFamily="18" charset="0"/>
                        </a:rPr>
                        <m:t>=12, </m:t>
                      </m:r>
                      <m:r>
                        <a:rPr lang="en-GB" sz="1600" b="0" i="1" smtClean="0">
                          <a:latin typeface="Cambria Math" panose="02040503050406030204" pitchFamily="18" charset="0"/>
                        </a:rPr>
                        <m:t>𝑐</m:t>
                      </m:r>
                      <m:r>
                        <a:rPr lang="en-GB" sz="1600" b="0" i="1" smtClean="0">
                          <a:latin typeface="Cambria Math" panose="02040503050406030204" pitchFamily="18" charset="0"/>
                        </a:rPr>
                        <m:t>=5, </m:t>
                      </m:r>
                      <m:r>
                        <a:rPr lang="en-GB" sz="1600" b="0" i="1" smtClean="0">
                          <a:latin typeface="Cambria Math" panose="02040503050406030204" pitchFamily="18" charset="0"/>
                          <a:ea typeface="Cambria Math" panose="02040503050406030204" pitchFamily="18" charset="0"/>
                        </a:rPr>
                        <m:t>𝛾</m:t>
                      </m:r>
                      <m:r>
                        <a:rPr lang="en-GB" sz="1600" b="0" i="1" smtClean="0">
                          <a:latin typeface="Cambria Math" panose="02040503050406030204" pitchFamily="18" charset="0"/>
                          <a:ea typeface="Cambria Math" panose="02040503050406030204" pitchFamily="18" charset="0"/>
                        </a:rPr>
                        <m:t>=2, </m:t>
                      </m:r>
                      <m:r>
                        <a:rPr lang="en-GB" sz="1600" b="0" i="1" smtClean="0">
                          <a:latin typeface="Cambria Math" panose="02040503050406030204" pitchFamily="18" charset="0"/>
                          <a:ea typeface="Cambria Math" panose="02040503050406030204" pitchFamily="18" charset="0"/>
                        </a:rPr>
                        <m:t>𝛽</m:t>
                      </m:r>
                      <m:r>
                        <a:rPr lang="en-GB" sz="1600" b="0" i="1" smtClean="0">
                          <a:latin typeface="Cambria Math" panose="02040503050406030204" pitchFamily="18" charset="0"/>
                          <a:ea typeface="Cambria Math" panose="02040503050406030204" pitchFamily="18" charset="0"/>
                        </a:rPr>
                        <m:t>=3</m:t>
                      </m:r>
                    </m:oMath>
                  </m:oMathPara>
                </a14:m>
                <a:endParaRPr lang="sv-SE" sz="1600" dirty="0">
                  <a:latin typeface="Menlo"/>
                </a:endParaRPr>
              </a:p>
            </p:txBody>
          </p:sp>
        </mc:Choice>
        <mc:Fallback xmlns="">
          <p:sp>
            <p:nvSpPr>
              <p:cNvPr id="13" name="Rectangle 12"/>
              <p:cNvSpPr>
                <a:spLocks noRot="1" noChangeAspect="1" noMove="1" noResize="1" noEditPoints="1" noAdjustHandles="1" noChangeArrowheads="1" noChangeShapeType="1" noTextEdit="1"/>
              </p:cNvSpPr>
              <p:nvPr/>
            </p:nvSpPr>
            <p:spPr>
              <a:xfrm>
                <a:off x="7234701" y="302217"/>
                <a:ext cx="3735019" cy="338554"/>
              </a:xfrm>
              <a:prstGeom prst="rect">
                <a:avLst/>
              </a:prstGeom>
              <a:blipFill>
                <a:blip r:embed="rId3"/>
                <a:stretch>
                  <a:fillRect b="-1090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C2DD5CC-6FDF-3105-72B9-0A417C8B3488}"/>
              </a:ext>
            </a:extLst>
          </p:cNvPr>
          <p:cNvPicPr>
            <a:picLocks noChangeAspect="1"/>
          </p:cNvPicPr>
          <p:nvPr/>
        </p:nvPicPr>
        <p:blipFill rotWithShape="1">
          <a:blip r:embed="rId4">
            <a:extLst>
              <a:ext uri="{28A0092B-C50C-407E-A947-70E740481C1C}">
                <a14:useLocalDpi xmlns:a14="http://schemas.microsoft.com/office/drawing/2010/main" val="0"/>
              </a:ext>
            </a:extLst>
          </a:blip>
          <a:srcRect l="56322" t="12514" r="12515" b="20040"/>
          <a:stretch/>
        </p:blipFill>
        <p:spPr>
          <a:xfrm>
            <a:off x="804221" y="1092645"/>
            <a:ext cx="1082841" cy="1671820"/>
          </a:xfrm>
          <a:prstGeom prst="rect">
            <a:avLst/>
          </a:prstGeom>
        </p:spPr>
      </p:pic>
      <p:pic>
        <p:nvPicPr>
          <p:cNvPr id="14" name="图片 13">
            <a:extLst>
              <a:ext uri="{FF2B5EF4-FFF2-40B4-BE49-F238E27FC236}">
                <a16:creationId xmlns:a16="http://schemas.microsoft.com/office/drawing/2014/main" id="{E6B5DF74-1E83-526A-6E03-0805EC4362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5186" y="640771"/>
            <a:ext cx="4441121" cy="3168000"/>
          </a:xfrm>
          <a:prstGeom prst="rect">
            <a:avLst/>
          </a:prstGeom>
        </p:spPr>
      </p:pic>
      <p:pic>
        <p:nvPicPr>
          <p:cNvPr id="16" name="图片 15">
            <a:extLst>
              <a:ext uri="{FF2B5EF4-FFF2-40B4-BE49-F238E27FC236}">
                <a16:creationId xmlns:a16="http://schemas.microsoft.com/office/drawing/2014/main" id="{1379CC09-FB4A-DCBB-4C6B-3FC7A14CF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6313" y="640771"/>
            <a:ext cx="4441118" cy="3168000"/>
          </a:xfrm>
          <a:prstGeom prst="rect">
            <a:avLst/>
          </a:prstGeom>
        </p:spPr>
      </p:pic>
      <p:pic>
        <p:nvPicPr>
          <p:cNvPr id="18" name="图片 17">
            <a:extLst>
              <a:ext uri="{FF2B5EF4-FFF2-40B4-BE49-F238E27FC236}">
                <a16:creationId xmlns:a16="http://schemas.microsoft.com/office/drawing/2014/main" id="{A6816892-3890-531C-44CA-B312D1B7ED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05185" y="3567447"/>
            <a:ext cx="4441122" cy="3168000"/>
          </a:xfrm>
          <a:prstGeom prst="rect">
            <a:avLst/>
          </a:prstGeom>
        </p:spPr>
      </p:pic>
      <p:pic>
        <p:nvPicPr>
          <p:cNvPr id="20" name="图片 19">
            <a:extLst>
              <a:ext uri="{FF2B5EF4-FFF2-40B4-BE49-F238E27FC236}">
                <a16:creationId xmlns:a16="http://schemas.microsoft.com/office/drawing/2014/main" id="{60FEF99C-F649-827A-7D6A-168125AE80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6307" y="3567447"/>
            <a:ext cx="4441130" cy="3168000"/>
          </a:xfrm>
          <a:prstGeom prst="rect">
            <a:avLst/>
          </a:prstGeom>
        </p:spPr>
      </p:pic>
    </p:spTree>
    <p:extLst>
      <p:ext uri="{BB962C8B-B14F-4D97-AF65-F5344CB8AC3E}">
        <p14:creationId xmlns:p14="http://schemas.microsoft.com/office/powerpoint/2010/main" val="908973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1510" y="142291"/>
            <a:ext cx="9475285" cy="1143000"/>
          </a:xfrm>
        </p:spPr>
        <p:txBody>
          <a:bodyPr/>
          <a:lstStyle/>
          <a:p>
            <a:r>
              <a:rPr lang="sr-Latn-ME" dirty="0"/>
              <a:t>Content</a:t>
            </a:r>
            <a:endParaRPr lang="en-GB" dirty="0"/>
          </a:p>
        </p:txBody>
      </p:sp>
      <p:graphicFrame>
        <p:nvGraphicFramePr>
          <p:cNvPr id="6" name="图示 5">
            <a:extLst>
              <a:ext uri="{FF2B5EF4-FFF2-40B4-BE49-F238E27FC236}">
                <a16:creationId xmlns:a16="http://schemas.microsoft.com/office/drawing/2014/main" id="{DDFE4354-882E-05B2-F046-19006A62F175}"/>
              </a:ext>
            </a:extLst>
          </p:cNvPr>
          <p:cNvGraphicFramePr/>
          <p:nvPr>
            <p:extLst>
              <p:ext uri="{D42A27DB-BD31-4B8C-83A1-F6EECF244321}">
                <p14:modId xmlns:p14="http://schemas.microsoft.com/office/powerpoint/2010/main" val="1975937294"/>
              </p:ext>
            </p:extLst>
          </p:nvPr>
        </p:nvGraphicFramePr>
        <p:xfrm>
          <a:off x="2427842" y="1167064"/>
          <a:ext cx="9032237" cy="5474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458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4696233-1BE6-F6D7-ECE7-B33EAA086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460" y="640771"/>
            <a:ext cx="4441130" cy="3168000"/>
          </a:xfrm>
          <a:prstGeom prst="rect">
            <a:avLst/>
          </a:prstGeom>
        </p:spPr>
      </p:pic>
      <p:sp>
        <p:nvSpPr>
          <p:cNvPr id="2" name="Title 1"/>
          <p:cNvSpPr>
            <a:spLocks noGrp="1"/>
          </p:cNvSpPr>
          <p:nvPr>
            <p:ph type="title"/>
          </p:nvPr>
        </p:nvSpPr>
        <p:spPr>
          <a:xfrm>
            <a:off x="258793" y="122553"/>
            <a:ext cx="11532551" cy="622508"/>
          </a:xfrm>
        </p:spPr>
        <p:txBody>
          <a:bodyPr>
            <a:normAutofit fontScale="90000"/>
          </a:bodyPr>
          <a:lstStyle/>
          <a:p>
            <a:r>
              <a:rPr lang="en-GB" dirty="0"/>
              <a:t>LFR benchmark results</a:t>
            </a:r>
          </a:p>
        </p:txBody>
      </p:sp>
      <mc:AlternateContent xmlns:mc="http://schemas.openxmlformats.org/markup-compatibility/2006" xmlns:a14="http://schemas.microsoft.com/office/drawing/2010/main">
        <mc:Choice Requires="a14">
          <p:sp>
            <p:nvSpPr>
              <p:cNvPr id="13" name="Rectangle 12"/>
              <p:cNvSpPr/>
              <p:nvPr/>
            </p:nvSpPr>
            <p:spPr>
              <a:xfrm>
                <a:off x="7234701" y="302217"/>
                <a:ext cx="373501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𝑎𝑣</m:t>
                          </m:r>
                        </m:sub>
                      </m:sSub>
                      <m:r>
                        <a:rPr lang="en-GB" sz="1600" b="0" i="1" smtClean="0">
                          <a:latin typeface="Cambria Math" panose="02040503050406030204" pitchFamily="18" charset="0"/>
                        </a:rPr>
                        <m:t>=12, </m:t>
                      </m:r>
                      <m:r>
                        <a:rPr lang="en-GB" sz="1600" b="0" i="1" smtClean="0">
                          <a:latin typeface="Cambria Math" panose="02040503050406030204" pitchFamily="18" charset="0"/>
                        </a:rPr>
                        <m:t>𝑐</m:t>
                      </m:r>
                      <m:r>
                        <a:rPr lang="en-GB" sz="1600" b="0" i="1" smtClean="0">
                          <a:latin typeface="Cambria Math" panose="02040503050406030204" pitchFamily="18" charset="0"/>
                        </a:rPr>
                        <m:t>=10, </m:t>
                      </m:r>
                      <m:r>
                        <a:rPr lang="en-GB" sz="1600" b="0" i="1" smtClean="0">
                          <a:latin typeface="Cambria Math" panose="02040503050406030204" pitchFamily="18" charset="0"/>
                          <a:ea typeface="Cambria Math" panose="02040503050406030204" pitchFamily="18" charset="0"/>
                        </a:rPr>
                        <m:t>𝛾</m:t>
                      </m:r>
                      <m:r>
                        <a:rPr lang="en-GB" sz="1600" b="0" i="1" smtClean="0">
                          <a:latin typeface="Cambria Math" panose="02040503050406030204" pitchFamily="18" charset="0"/>
                          <a:ea typeface="Cambria Math" panose="02040503050406030204" pitchFamily="18" charset="0"/>
                        </a:rPr>
                        <m:t>=2, </m:t>
                      </m:r>
                      <m:r>
                        <a:rPr lang="en-GB" sz="1600" b="0" i="1" smtClean="0">
                          <a:latin typeface="Cambria Math" panose="02040503050406030204" pitchFamily="18" charset="0"/>
                          <a:ea typeface="Cambria Math" panose="02040503050406030204" pitchFamily="18" charset="0"/>
                        </a:rPr>
                        <m:t>𝛽</m:t>
                      </m:r>
                      <m:r>
                        <a:rPr lang="en-GB" sz="1600" b="0" i="1" smtClean="0">
                          <a:latin typeface="Cambria Math" panose="02040503050406030204" pitchFamily="18" charset="0"/>
                          <a:ea typeface="Cambria Math" panose="02040503050406030204" pitchFamily="18" charset="0"/>
                        </a:rPr>
                        <m:t>=3</m:t>
                      </m:r>
                    </m:oMath>
                  </m:oMathPara>
                </a14:m>
                <a:endParaRPr lang="sv-SE" sz="1600" dirty="0">
                  <a:latin typeface="Menlo"/>
                </a:endParaRPr>
              </a:p>
            </p:txBody>
          </p:sp>
        </mc:Choice>
        <mc:Fallback xmlns="">
          <p:sp>
            <p:nvSpPr>
              <p:cNvPr id="13" name="Rectangle 12"/>
              <p:cNvSpPr>
                <a:spLocks noRot="1" noChangeAspect="1" noMove="1" noResize="1" noEditPoints="1" noAdjustHandles="1" noChangeArrowheads="1" noChangeShapeType="1" noTextEdit="1"/>
              </p:cNvSpPr>
              <p:nvPr/>
            </p:nvSpPr>
            <p:spPr>
              <a:xfrm>
                <a:off x="7234701" y="302217"/>
                <a:ext cx="3735019" cy="338554"/>
              </a:xfrm>
              <a:prstGeom prst="rect">
                <a:avLst/>
              </a:prstGeom>
              <a:blipFill>
                <a:blip r:embed="rId4"/>
                <a:stretch>
                  <a:fillRect b="-1090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C2DD5CC-6FDF-3105-72B9-0A417C8B3488}"/>
              </a:ext>
            </a:extLst>
          </p:cNvPr>
          <p:cNvPicPr>
            <a:picLocks noChangeAspect="1"/>
          </p:cNvPicPr>
          <p:nvPr/>
        </p:nvPicPr>
        <p:blipFill rotWithShape="1">
          <a:blip r:embed="rId5">
            <a:extLst>
              <a:ext uri="{28A0092B-C50C-407E-A947-70E740481C1C}">
                <a14:useLocalDpi xmlns:a14="http://schemas.microsoft.com/office/drawing/2010/main" val="0"/>
              </a:ext>
            </a:extLst>
          </a:blip>
          <a:srcRect l="56322" t="12514" r="12515" b="20040"/>
          <a:stretch/>
        </p:blipFill>
        <p:spPr>
          <a:xfrm>
            <a:off x="804221" y="1092645"/>
            <a:ext cx="1082841" cy="1671820"/>
          </a:xfrm>
          <a:prstGeom prst="rect">
            <a:avLst/>
          </a:prstGeom>
        </p:spPr>
      </p:pic>
      <p:pic>
        <p:nvPicPr>
          <p:cNvPr id="7" name="图片 6">
            <a:extLst>
              <a:ext uri="{FF2B5EF4-FFF2-40B4-BE49-F238E27FC236}">
                <a16:creationId xmlns:a16="http://schemas.microsoft.com/office/drawing/2014/main" id="{9A2E12C1-BF2A-6C6C-6396-13C4F5F134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1527" y="640771"/>
            <a:ext cx="4441130" cy="3168000"/>
          </a:xfrm>
          <a:prstGeom prst="rect">
            <a:avLst/>
          </a:prstGeom>
        </p:spPr>
      </p:pic>
      <p:pic>
        <p:nvPicPr>
          <p:cNvPr id="9" name="图片 8">
            <a:extLst>
              <a:ext uri="{FF2B5EF4-FFF2-40B4-BE49-F238E27FC236}">
                <a16:creationId xmlns:a16="http://schemas.microsoft.com/office/drawing/2014/main" id="{275245ED-A3E6-0EAC-B466-50863BB971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7460" y="3567447"/>
            <a:ext cx="4441130" cy="3168000"/>
          </a:xfrm>
          <a:prstGeom prst="rect">
            <a:avLst/>
          </a:prstGeom>
        </p:spPr>
      </p:pic>
      <p:pic>
        <p:nvPicPr>
          <p:cNvPr id="11" name="图片 10">
            <a:extLst>
              <a:ext uri="{FF2B5EF4-FFF2-40B4-BE49-F238E27FC236}">
                <a16:creationId xmlns:a16="http://schemas.microsoft.com/office/drawing/2014/main" id="{15DB2C22-2A76-EF55-D62B-F8873E49D0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527" y="3567447"/>
            <a:ext cx="4441130" cy="3168000"/>
          </a:xfrm>
          <a:prstGeom prst="rect">
            <a:avLst/>
          </a:prstGeom>
        </p:spPr>
      </p:pic>
    </p:spTree>
    <p:extLst>
      <p:ext uri="{BB962C8B-B14F-4D97-AF65-F5344CB8AC3E}">
        <p14:creationId xmlns:p14="http://schemas.microsoft.com/office/powerpoint/2010/main" val="546897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3" y="122553"/>
            <a:ext cx="11532551" cy="622508"/>
          </a:xfrm>
        </p:spPr>
        <p:txBody>
          <a:bodyPr>
            <a:normAutofit fontScale="90000"/>
          </a:bodyPr>
          <a:lstStyle/>
          <a:p>
            <a:r>
              <a:rPr lang="en-GB" dirty="0"/>
              <a:t>Random network results</a:t>
            </a:r>
          </a:p>
        </p:txBody>
      </p:sp>
      <p:pic>
        <p:nvPicPr>
          <p:cNvPr id="18" name="图片 17">
            <a:extLst>
              <a:ext uri="{FF2B5EF4-FFF2-40B4-BE49-F238E27FC236}">
                <a16:creationId xmlns:a16="http://schemas.microsoft.com/office/drawing/2014/main" id="{C2844527-C63A-124E-0AE2-31E27A3E5B2A}"/>
              </a:ext>
            </a:extLst>
          </p:cNvPr>
          <p:cNvPicPr>
            <a:picLocks noChangeAspect="1"/>
          </p:cNvPicPr>
          <p:nvPr/>
        </p:nvPicPr>
        <p:blipFill rotWithShape="1">
          <a:blip r:embed="rId3">
            <a:extLst>
              <a:ext uri="{28A0092B-C50C-407E-A947-70E740481C1C}">
                <a14:useLocalDpi xmlns:a14="http://schemas.microsoft.com/office/drawing/2010/main" val="0"/>
              </a:ext>
            </a:extLst>
          </a:blip>
          <a:srcRect l="56225" t="11038" r="12753" b="32733"/>
          <a:stretch/>
        </p:blipFill>
        <p:spPr>
          <a:xfrm>
            <a:off x="46797" y="1129665"/>
            <a:ext cx="1079411" cy="1395664"/>
          </a:xfrm>
          <a:prstGeom prst="rect">
            <a:avLst/>
          </a:prstGeom>
        </p:spPr>
      </p:pic>
      <p:sp>
        <p:nvSpPr>
          <p:cNvPr id="25" name="文本框 24">
            <a:extLst>
              <a:ext uri="{FF2B5EF4-FFF2-40B4-BE49-F238E27FC236}">
                <a16:creationId xmlns:a16="http://schemas.microsoft.com/office/drawing/2014/main" id="{73E70E22-EF23-DE59-F59D-EC585FC57C23}"/>
              </a:ext>
            </a:extLst>
          </p:cNvPr>
          <p:cNvSpPr txBox="1"/>
          <p:nvPr/>
        </p:nvSpPr>
        <p:spPr>
          <a:xfrm>
            <a:off x="2447491" y="750180"/>
            <a:ext cx="1332170" cy="369332"/>
          </a:xfrm>
          <a:prstGeom prst="rect">
            <a:avLst/>
          </a:prstGeom>
          <a:noFill/>
        </p:spPr>
        <p:txBody>
          <a:bodyPr wrap="square" rtlCol="0">
            <a:spAutoFit/>
          </a:bodyPr>
          <a:lstStyle/>
          <a:p>
            <a:r>
              <a:rPr lang="en-US" altLang="zh-CN" dirty="0" err="1"/>
              <a:t>Erdős-Rényi</a:t>
            </a:r>
            <a:endParaRPr lang="zh-CN" altLang="en-US" dirty="0"/>
          </a:p>
        </p:txBody>
      </p:sp>
      <p:sp>
        <p:nvSpPr>
          <p:cNvPr id="38" name="文本框 37">
            <a:extLst>
              <a:ext uri="{FF2B5EF4-FFF2-40B4-BE49-F238E27FC236}">
                <a16:creationId xmlns:a16="http://schemas.microsoft.com/office/drawing/2014/main" id="{79466790-BF9B-EA66-BA88-3BF8CEB28018}"/>
              </a:ext>
            </a:extLst>
          </p:cNvPr>
          <p:cNvSpPr txBox="1"/>
          <p:nvPr/>
        </p:nvSpPr>
        <p:spPr>
          <a:xfrm>
            <a:off x="5812777" y="750180"/>
            <a:ext cx="1646322" cy="369332"/>
          </a:xfrm>
          <a:prstGeom prst="rect">
            <a:avLst/>
          </a:prstGeom>
          <a:noFill/>
        </p:spPr>
        <p:txBody>
          <a:bodyPr wrap="square" rtlCol="0">
            <a:spAutoFit/>
          </a:bodyPr>
          <a:lstStyle/>
          <a:p>
            <a:r>
              <a:rPr lang="en-US" altLang="zh-CN" dirty="0" err="1"/>
              <a:t>Barabási</a:t>
            </a:r>
            <a:r>
              <a:rPr lang="en-US" altLang="zh-CN" dirty="0"/>
              <a:t>-Albert</a:t>
            </a:r>
            <a:endParaRPr lang="zh-CN" altLang="en-US" dirty="0"/>
          </a:p>
        </p:txBody>
      </p:sp>
      <p:pic>
        <p:nvPicPr>
          <p:cNvPr id="44" name="图片 43">
            <a:extLst>
              <a:ext uri="{FF2B5EF4-FFF2-40B4-BE49-F238E27FC236}">
                <a16:creationId xmlns:a16="http://schemas.microsoft.com/office/drawing/2014/main" id="{1614ACD7-D18B-D2E8-07AC-13A79512A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208" y="1065678"/>
            <a:ext cx="3785059" cy="2700000"/>
          </a:xfrm>
          <a:prstGeom prst="rect">
            <a:avLst/>
          </a:prstGeom>
        </p:spPr>
      </p:pic>
      <p:pic>
        <p:nvPicPr>
          <p:cNvPr id="46" name="图片 45">
            <a:extLst>
              <a:ext uri="{FF2B5EF4-FFF2-40B4-BE49-F238E27FC236}">
                <a16:creationId xmlns:a16="http://schemas.microsoft.com/office/drawing/2014/main" id="{E7750A3A-FBD1-6E99-C5E2-C590D95E29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208" y="3745373"/>
            <a:ext cx="3785059" cy="2700000"/>
          </a:xfrm>
          <a:prstGeom prst="rect">
            <a:avLst/>
          </a:prstGeom>
        </p:spPr>
      </p:pic>
      <p:pic>
        <p:nvPicPr>
          <p:cNvPr id="48" name="图片 47">
            <a:extLst>
              <a:ext uri="{FF2B5EF4-FFF2-40B4-BE49-F238E27FC236}">
                <a16:creationId xmlns:a16="http://schemas.microsoft.com/office/drawing/2014/main" id="{1B4C4B5A-C9A2-94E5-AA3D-7B7D0CFA3E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1171" y="1064247"/>
            <a:ext cx="3785059" cy="2700000"/>
          </a:xfrm>
          <a:prstGeom prst="rect">
            <a:avLst/>
          </a:prstGeom>
        </p:spPr>
      </p:pic>
      <p:pic>
        <p:nvPicPr>
          <p:cNvPr id="50" name="图片 49">
            <a:extLst>
              <a:ext uri="{FF2B5EF4-FFF2-40B4-BE49-F238E27FC236}">
                <a16:creationId xmlns:a16="http://schemas.microsoft.com/office/drawing/2014/main" id="{47730AF9-A9D2-6AE0-BAC9-C758E134F4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0909" y="3743942"/>
            <a:ext cx="3785059" cy="2700000"/>
          </a:xfrm>
          <a:prstGeom prst="rect">
            <a:avLst/>
          </a:prstGeom>
        </p:spPr>
      </p:pic>
      <p:sp>
        <p:nvSpPr>
          <p:cNvPr id="55" name="文本框 54">
            <a:extLst>
              <a:ext uri="{FF2B5EF4-FFF2-40B4-BE49-F238E27FC236}">
                <a16:creationId xmlns:a16="http://schemas.microsoft.com/office/drawing/2014/main" id="{665AB94E-182E-2511-80BB-59D722F92F58}"/>
              </a:ext>
            </a:extLst>
          </p:cNvPr>
          <p:cNvSpPr txBox="1"/>
          <p:nvPr/>
        </p:nvSpPr>
        <p:spPr>
          <a:xfrm>
            <a:off x="9374762" y="760333"/>
            <a:ext cx="1564106" cy="369332"/>
          </a:xfrm>
          <a:prstGeom prst="rect">
            <a:avLst/>
          </a:prstGeom>
          <a:noFill/>
        </p:spPr>
        <p:txBody>
          <a:bodyPr wrap="square" rtlCol="0">
            <a:spAutoFit/>
          </a:bodyPr>
          <a:lstStyle/>
          <a:p>
            <a:r>
              <a:rPr lang="en-US" altLang="zh-CN" dirty="0"/>
              <a:t>Watts-</a:t>
            </a:r>
            <a:r>
              <a:rPr lang="en-US" altLang="zh-CN" dirty="0" err="1"/>
              <a:t>Strogatz</a:t>
            </a:r>
            <a:endParaRPr lang="zh-CN" altLang="en-US" dirty="0"/>
          </a:p>
        </p:txBody>
      </p:sp>
      <mc:AlternateContent xmlns:mc="http://schemas.openxmlformats.org/markup-compatibility/2006" xmlns:a14="http://schemas.microsoft.com/office/drawing/2010/main">
        <mc:Choice Requires="a14">
          <p:sp>
            <p:nvSpPr>
              <p:cNvPr id="56" name="Rectangle 10">
                <a:extLst>
                  <a:ext uri="{FF2B5EF4-FFF2-40B4-BE49-F238E27FC236}">
                    <a16:creationId xmlns:a16="http://schemas.microsoft.com/office/drawing/2014/main" id="{FE6DC001-9F12-1988-73CC-C045897A8990}"/>
                  </a:ext>
                </a:extLst>
              </p:cNvPr>
              <p:cNvSpPr/>
              <p:nvPr/>
            </p:nvSpPr>
            <p:spPr>
              <a:xfrm>
                <a:off x="10775153" y="404459"/>
                <a:ext cx="97796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m:t>
                      </m:r>
                    </m:oMath>
                  </m:oMathPara>
                </a14:m>
                <a:endParaRPr lang="sv-SE" sz="1600" dirty="0">
                  <a:latin typeface="Menlo"/>
                </a:endParaRPr>
              </a:p>
            </p:txBody>
          </p:sp>
        </mc:Choice>
        <mc:Fallback xmlns="">
          <p:sp>
            <p:nvSpPr>
              <p:cNvPr id="56" name="Rectangle 10">
                <a:extLst>
                  <a:ext uri="{FF2B5EF4-FFF2-40B4-BE49-F238E27FC236}">
                    <a16:creationId xmlns:a16="http://schemas.microsoft.com/office/drawing/2014/main" id="{FE6DC001-9F12-1988-73CC-C045897A8990}"/>
                  </a:ext>
                </a:extLst>
              </p:cNvPr>
              <p:cNvSpPr>
                <a:spLocks noRot="1" noChangeAspect="1" noMove="1" noResize="1" noEditPoints="1" noAdjustHandles="1" noChangeArrowheads="1" noChangeShapeType="1" noTextEdit="1"/>
              </p:cNvSpPr>
              <p:nvPr/>
            </p:nvSpPr>
            <p:spPr>
              <a:xfrm>
                <a:off x="10775153" y="404459"/>
                <a:ext cx="977964" cy="338554"/>
              </a:xfrm>
              <a:prstGeom prst="rect">
                <a:avLst/>
              </a:prstGeom>
              <a:blipFill>
                <a:blip r:embed="rId9"/>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D54B41FB-2F1B-2044-29EA-74440C6782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5621" y="1059128"/>
            <a:ext cx="3782453" cy="2700000"/>
          </a:xfrm>
          <a:prstGeom prst="rect">
            <a:avLst/>
          </a:prstGeom>
        </p:spPr>
      </p:pic>
      <p:pic>
        <p:nvPicPr>
          <p:cNvPr id="10" name="图片 9">
            <a:extLst>
              <a:ext uri="{FF2B5EF4-FFF2-40B4-BE49-F238E27FC236}">
                <a16:creationId xmlns:a16="http://schemas.microsoft.com/office/drawing/2014/main" id="{F96513B1-C7A3-315A-05F4-22816749A8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23086" y="3742511"/>
            <a:ext cx="3784988" cy="2700000"/>
          </a:xfrm>
          <a:prstGeom prst="rect">
            <a:avLst/>
          </a:prstGeom>
        </p:spPr>
      </p:pic>
    </p:spTree>
    <p:extLst>
      <p:ext uri="{BB962C8B-B14F-4D97-AF65-F5344CB8AC3E}">
        <p14:creationId xmlns:p14="http://schemas.microsoft.com/office/powerpoint/2010/main" val="148419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2C02123-A086-0593-411E-40149AD34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831" y="1221205"/>
            <a:ext cx="6468169" cy="4851127"/>
          </a:xfrm>
          <a:prstGeom prst="rect">
            <a:avLst/>
          </a:prstGeom>
        </p:spPr>
      </p:pic>
      <p:sp>
        <p:nvSpPr>
          <p:cNvPr id="2" name="Title 1"/>
          <p:cNvSpPr>
            <a:spLocks noGrp="1"/>
          </p:cNvSpPr>
          <p:nvPr>
            <p:ph type="title"/>
          </p:nvPr>
        </p:nvSpPr>
        <p:spPr>
          <a:xfrm>
            <a:off x="457200" y="274639"/>
            <a:ext cx="11360023" cy="1143000"/>
          </a:xfrm>
        </p:spPr>
        <p:txBody>
          <a:bodyPr/>
          <a:lstStyle/>
          <a:p>
            <a:r>
              <a:rPr lang="en-GB" dirty="0"/>
              <a:t>Real-world networks</a:t>
            </a:r>
          </a:p>
        </p:txBody>
      </p:sp>
      <p:sp>
        <p:nvSpPr>
          <p:cNvPr id="7" name="TextBox 6"/>
          <p:cNvSpPr txBox="1"/>
          <p:nvPr/>
        </p:nvSpPr>
        <p:spPr>
          <a:xfrm>
            <a:off x="8300449" y="5703000"/>
            <a:ext cx="1503681" cy="369332"/>
          </a:xfrm>
          <a:prstGeom prst="rect">
            <a:avLst/>
          </a:prstGeom>
          <a:noFill/>
        </p:spPr>
        <p:txBody>
          <a:bodyPr wrap="none" rtlCol="0">
            <a:spAutoFit/>
          </a:bodyPr>
          <a:lstStyle/>
          <a:p>
            <a:r>
              <a:rPr lang="en-US" altLang="zh-CN" dirty="0"/>
              <a:t>Political Blogs</a:t>
            </a:r>
            <a:endParaRPr lang="en-GB" dirty="0"/>
          </a:p>
        </p:txBody>
      </p:sp>
      <p:graphicFrame>
        <p:nvGraphicFramePr>
          <p:cNvPr id="3" name="表格 2">
            <a:extLst>
              <a:ext uri="{FF2B5EF4-FFF2-40B4-BE49-F238E27FC236}">
                <a16:creationId xmlns:a16="http://schemas.microsoft.com/office/drawing/2014/main" id="{2E636833-709E-E5C4-1B99-E38F59036B47}"/>
              </a:ext>
            </a:extLst>
          </p:cNvPr>
          <p:cNvGraphicFramePr>
            <a:graphicFrameLocks noGrp="1"/>
          </p:cNvGraphicFramePr>
          <p:nvPr>
            <p:extLst>
              <p:ext uri="{D42A27DB-BD31-4B8C-83A1-F6EECF244321}">
                <p14:modId xmlns:p14="http://schemas.microsoft.com/office/powerpoint/2010/main" val="1045371887"/>
              </p:ext>
            </p:extLst>
          </p:nvPr>
        </p:nvGraphicFramePr>
        <p:xfrm>
          <a:off x="1018161" y="1677214"/>
          <a:ext cx="4597941" cy="3743530"/>
        </p:xfrm>
        <a:graphic>
          <a:graphicData uri="http://schemas.openxmlformats.org/drawingml/2006/table">
            <a:tbl>
              <a:tblPr>
                <a:tableStyleId>{7DF18680-E054-41AD-8BC1-D1AEF772440D}</a:tableStyleId>
              </a:tblPr>
              <a:tblGrid>
                <a:gridCol w="2481593">
                  <a:extLst>
                    <a:ext uri="{9D8B030D-6E8A-4147-A177-3AD203B41FA5}">
                      <a16:colId xmlns:a16="http://schemas.microsoft.com/office/drawing/2014/main" val="4028738178"/>
                    </a:ext>
                  </a:extLst>
                </a:gridCol>
                <a:gridCol w="955016">
                  <a:extLst>
                    <a:ext uri="{9D8B030D-6E8A-4147-A177-3AD203B41FA5}">
                      <a16:colId xmlns:a16="http://schemas.microsoft.com/office/drawing/2014/main" val="2587729144"/>
                    </a:ext>
                  </a:extLst>
                </a:gridCol>
                <a:gridCol w="1161332">
                  <a:extLst>
                    <a:ext uri="{9D8B030D-6E8A-4147-A177-3AD203B41FA5}">
                      <a16:colId xmlns:a16="http://schemas.microsoft.com/office/drawing/2014/main" val="1760539390"/>
                    </a:ext>
                  </a:extLst>
                </a:gridCol>
              </a:tblGrid>
              <a:tr h="459144">
                <a:tc>
                  <a:txBody>
                    <a:bodyPr/>
                    <a:lstStyle/>
                    <a:p>
                      <a:pPr algn="ctr" fontAlgn="ctr"/>
                      <a:r>
                        <a:rPr lang="en-US" sz="2400" u="none" strike="noStrike" dirty="0">
                          <a:effectLst/>
                        </a:rPr>
                        <a:t>Network</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2400" u="none" strike="noStrike">
                          <a:effectLst/>
                        </a:rPr>
                        <a:t>N</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2400" u="none" strike="noStrike">
                          <a:effectLst/>
                        </a:rPr>
                        <a:t>L</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128778171"/>
                  </a:ext>
                </a:extLst>
              </a:tr>
              <a:tr h="469198">
                <a:tc>
                  <a:txBody>
                    <a:bodyPr/>
                    <a:lstStyle/>
                    <a:p>
                      <a:pPr algn="ctr" fontAlgn="b"/>
                      <a:r>
                        <a:rPr lang="en-US" sz="2400" u="none" strike="noStrike" dirty="0">
                          <a:effectLst/>
                        </a:rPr>
                        <a:t>Karate Club</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a:effectLst/>
                        </a:rPr>
                        <a:t>34</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a:effectLst/>
                        </a:rPr>
                        <a:t>78</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1028443361"/>
                  </a:ext>
                </a:extLst>
              </a:tr>
              <a:tr h="469198">
                <a:tc>
                  <a:txBody>
                    <a:bodyPr/>
                    <a:lstStyle/>
                    <a:p>
                      <a:pPr algn="ctr" fontAlgn="b"/>
                      <a:r>
                        <a:rPr lang="en-US" sz="2400" u="none" strike="noStrike" dirty="0">
                          <a:effectLst/>
                        </a:rPr>
                        <a:t>Dolphins</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dirty="0">
                          <a:effectLst/>
                        </a:rPr>
                        <a:t>62</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dirty="0">
                          <a:effectLst/>
                        </a:rPr>
                        <a:t>159</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087868150"/>
                  </a:ext>
                </a:extLst>
              </a:tr>
              <a:tr h="469198">
                <a:tc>
                  <a:txBody>
                    <a:bodyPr/>
                    <a:lstStyle/>
                    <a:p>
                      <a:pPr algn="ctr" fontAlgn="b"/>
                      <a:r>
                        <a:rPr lang="en-US" sz="2400" u="none" strike="noStrike">
                          <a:effectLst/>
                        </a:rPr>
                        <a:t>Polbooks</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dirty="0">
                          <a:effectLst/>
                        </a:rPr>
                        <a:t>105</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a:effectLst/>
                        </a:rPr>
                        <a:t>441</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1565446351"/>
                  </a:ext>
                </a:extLst>
              </a:tr>
              <a:tr h="469198">
                <a:tc>
                  <a:txBody>
                    <a:bodyPr/>
                    <a:lstStyle/>
                    <a:p>
                      <a:pPr algn="ctr" fontAlgn="b"/>
                      <a:r>
                        <a:rPr lang="en-US" sz="2400" u="none" strike="noStrike">
                          <a:effectLst/>
                        </a:rPr>
                        <a:t>Football</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dirty="0">
                          <a:effectLst/>
                        </a:rPr>
                        <a:t>115</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a:effectLst/>
                        </a:rPr>
                        <a:t>613</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419787135"/>
                  </a:ext>
                </a:extLst>
              </a:tr>
              <a:tr h="469198">
                <a:tc>
                  <a:txBody>
                    <a:bodyPr/>
                    <a:lstStyle/>
                    <a:p>
                      <a:pPr algn="ctr" fontAlgn="b"/>
                      <a:r>
                        <a:rPr lang="en-US" sz="2400" u="none" strike="noStrike">
                          <a:effectLst/>
                        </a:rPr>
                        <a:t>Facebook</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dirty="0">
                          <a:effectLst/>
                        </a:rPr>
                        <a:t>347</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dirty="0">
                          <a:effectLst/>
                        </a:rPr>
                        <a:t>2519</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875224669"/>
                  </a:ext>
                </a:extLst>
              </a:tr>
              <a:tr h="469198">
                <a:tc>
                  <a:txBody>
                    <a:bodyPr/>
                    <a:lstStyle/>
                    <a:p>
                      <a:pPr algn="ctr" fontAlgn="b"/>
                      <a:r>
                        <a:rPr lang="en-US" sz="2400" u="none" strike="noStrike">
                          <a:effectLst/>
                        </a:rPr>
                        <a:t>Polblogs</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a:effectLst/>
                        </a:rPr>
                        <a:t>1490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dirty="0">
                          <a:effectLst/>
                        </a:rPr>
                        <a:t>19090</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2285972920"/>
                  </a:ext>
                </a:extLst>
              </a:tr>
              <a:tr h="469198">
                <a:tc>
                  <a:txBody>
                    <a:bodyPr/>
                    <a:lstStyle/>
                    <a:p>
                      <a:pPr algn="ctr" fontAlgn="b"/>
                      <a:r>
                        <a:rPr lang="en-US" sz="2400" u="none" strike="noStrike">
                          <a:effectLst/>
                        </a:rPr>
                        <a:t>Co-authorship</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a:effectLst/>
                        </a:rPr>
                        <a:t>1589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ctr" fontAlgn="b"/>
                      <a:r>
                        <a:rPr lang="en-US" altLang="zh-CN" sz="2400" u="none" strike="noStrike" dirty="0">
                          <a:effectLst/>
                        </a:rPr>
                        <a:t>2742</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1977736352"/>
                  </a:ext>
                </a:extLst>
              </a:tr>
            </a:tbl>
          </a:graphicData>
        </a:graphic>
      </p:graphicFrame>
    </p:spTree>
    <p:extLst>
      <p:ext uri="{BB962C8B-B14F-4D97-AF65-F5344CB8AC3E}">
        <p14:creationId xmlns:p14="http://schemas.microsoft.com/office/powerpoint/2010/main" val="3115448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51614" y="274639"/>
            <a:ext cx="11565610" cy="633624"/>
          </a:xfrm>
          <a:prstGeom prst="rect">
            <a:avLst/>
          </a:prstGeom>
        </p:spPr>
        <p:txBody>
          <a:bodyPr vert="horz" lIns="91440" tIns="45720" rIns="91440" bIns="45720" rtlCol="0" anchor="ctr">
            <a:normAutofit fontScale="97500"/>
          </a:bodyPr>
          <a:lstStyle>
            <a:lvl1pPr algn="l" defTabSz="609585" rtl="0" eaLnBrk="1" latinLnBrk="0" hangingPunct="1">
              <a:spcBef>
                <a:spcPct val="0"/>
              </a:spcBef>
              <a:buNone/>
              <a:defRPr sz="3600" kern="1200">
                <a:solidFill>
                  <a:srgbClr val="00A6D6"/>
                </a:solidFill>
                <a:latin typeface="Arial"/>
                <a:ea typeface="+mj-ea"/>
                <a:cs typeface="Arial"/>
              </a:defRPr>
            </a:lvl1pPr>
          </a:lstStyle>
          <a:p>
            <a:r>
              <a:rPr lang="en-GB" dirty="0"/>
              <a:t>Results for the real-world networks</a:t>
            </a:r>
          </a:p>
        </p:txBody>
      </p:sp>
      <p:graphicFrame>
        <p:nvGraphicFramePr>
          <p:cNvPr id="2" name="表格 1">
            <a:extLst>
              <a:ext uri="{FF2B5EF4-FFF2-40B4-BE49-F238E27FC236}">
                <a16:creationId xmlns:a16="http://schemas.microsoft.com/office/drawing/2014/main" id="{AB06E055-33D6-236C-79D6-47AC688EFF1A}"/>
              </a:ext>
            </a:extLst>
          </p:cNvPr>
          <p:cNvGraphicFramePr>
            <a:graphicFrameLocks noGrp="1"/>
          </p:cNvGraphicFramePr>
          <p:nvPr>
            <p:extLst>
              <p:ext uri="{D42A27DB-BD31-4B8C-83A1-F6EECF244321}">
                <p14:modId xmlns:p14="http://schemas.microsoft.com/office/powerpoint/2010/main" val="59565841"/>
              </p:ext>
            </p:extLst>
          </p:nvPr>
        </p:nvGraphicFramePr>
        <p:xfrm>
          <a:off x="638658" y="973462"/>
          <a:ext cx="10935722" cy="5289678"/>
        </p:xfrm>
        <a:graphic>
          <a:graphicData uri="http://schemas.openxmlformats.org/drawingml/2006/table">
            <a:tbl>
              <a:tblPr>
                <a:tableStyleId>{7DF18680-E054-41AD-8BC1-D1AEF772440D}</a:tableStyleId>
              </a:tblPr>
              <a:tblGrid>
                <a:gridCol w="1509423">
                  <a:extLst>
                    <a:ext uri="{9D8B030D-6E8A-4147-A177-3AD203B41FA5}">
                      <a16:colId xmlns:a16="http://schemas.microsoft.com/office/drawing/2014/main" val="3017435408"/>
                    </a:ext>
                  </a:extLst>
                </a:gridCol>
                <a:gridCol w="328698">
                  <a:extLst>
                    <a:ext uri="{9D8B030D-6E8A-4147-A177-3AD203B41FA5}">
                      <a16:colId xmlns:a16="http://schemas.microsoft.com/office/drawing/2014/main" val="2118666519"/>
                    </a:ext>
                  </a:extLst>
                </a:gridCol>
                <a:gridCol w="828768">
                  <a:extLst>
                    <a:ext uri="{9D8B030D-6E8A-4147-A177-3AD203B41FA5}">
                      <a16:colId xmlns:a16="http://schemas.microsoft.com/office/drawing/2014/main" val="4063653551"/>
                    </a:ext>
                  </a:extLst>
                </a:gridCol>
                <a:gridCol w="454491">
                  <a:extLst>
                    <a:ext uri="{9D8B030D-6E8A-4147-A177-3AD203B41FA5}">
                      <a16:colId xmlns:a16="http://schemas.microsoft.com/office/drawing/2014/main" val="2235380736"/>
                    </a:ext>
                  </a:extLst>
                </a:gridCol>
                <a:gridCol w="768201">
                  <a:extLst>
                    <a:ext uri="{9D8B030D-6E8A-4147-A177-3AD203B41FA5}">
                      <a16:colId xmlns:a16="http://schemas.microsoft.com/office/drawing/2014/main" val="1049163491"/>
                    </a:ext>
                  </a:extLst>
                </a:gridCol>
                <a:gridCol w="454491">
                  <a:extLst>
                    <a:ext uri="{9D8B030D-6E8A-4147-A177-3AD203B41FA5}">
                      <a16:colId xmlns:a16="http://schemas.microsoft.com/office/drawing/2014/main" val="508779032"/>
                    </a:ext>
                  </a:extLst>
                </a:gridCol>
                <a:gridCol w="824109">
                  <a:extLst>
                    <a:ext uri="{9D8B030D-6E8A-4147-A177-3AD203B41FA5}">
                      <a16:colId xmlns:a16="http://schemas.microsoft.com/office/drawing/2014/main" val="233072198"/>
                    </a:ext>
                  </a:extLst>
                </a:gridCol>
                <a:gridCol w="328698">
                  <a:extLst>
                    <a:ext uri="{9D8B030D-6E8A-4147-A177-3AD203B41FA5}">
                      <a16:colId xmlns:a16="http://schemas.microsoft.com/office/drawing/2014/main" val="3574969232"/>
                    </a:ext>
                  </a:extLst>
                </a:gridCol>
                <a:gridCol w="824109">
                  <a:extLst>
                    <a:ext uri="{9D8B030D-6E8A-4147-A177-3AD203B41FA5}">
                      <a16:colId xmlns:a16="http://schemas.microsoft.com/office/drawing/2014/main" val="437769940"/>
                    </a:ext>
                  </a:extLst>
                </a:gridCol>
                <a:gridCol w="454491">
                  <a:extLst>
                    <a:ext uri="{9D8B030D-6E8A-4147-A177-3AD203B41FA5}">
                      <a16:colId xmlns:a16="http://schemas.microsoft.com/office/drawing/2014/main" val="2294456076"/>
                    </a:ext>
                  </a:extLst>
                </a:gridCol>
                <a:gridCol w="828768">
                  <a:extLst>
                    <a:ext uri="{9D8B030D-6E8A-4147-A177-3AD203B41FA5}">
                      <a16:colId xmlns:a16="http://schemas.microsoft.com/office/drawing/2014/main" val="1578572372"/>
                    </a:ext>
                  </a:extLst>
                </a:gridCol>
                <a:gridCol w="1030660">
                  <a:extLst>
                    <a:ext uri="{9D8B030D-6E8A-4147-A177-3AD203B41FA5}">
                      <a16:colId xmlns:a16="http://schemas.microsoft.com/office/drawing/2014/main" val="1916748383"/>
                    </a:ext>
                  </a:extLst>
                </a:gridCol>
                <a:gridCol w="1303990">
                  <a:extLst>
                    <a:ext uri="{9D8B030D-6E8A-4147-A177-3AD203B41FA5}">
                      <a16:colId xmlns:a16="http://schemas.microsoft.com/office/drawing/2014/main" val="1376212624"/>
                    </a:ext>
                  </a:extLst>
                </a:gridCol>
                <a:gridCol w="996825">
                  <a:extLst>
                    <a:ext uri="{9D8B030D-6E8A-4147-A177-3AD203B41FA5}">
                      <a16:colId xmlns:a16="http://schemas.microsoft.com/office/drawing/2014/main" val="971069300"/>
                    </a:ext>
                  </a:extLst>
                </a:gridCol>
              </a:tblGrid>
              <a:tr h="469000">
                <a:tc rowSpan="2">
                  <a:txBody>
                    <a:bodyPr/>
                    <a:lstStyle/>
                    <a:p>
                      <a:pPr algn="ctr" fontAlgn="ctr"/>
                      <a:r>
                        <a:rPr lang="en-US" sz="2000" b="0" u="none" strike="noStrike" dirty="0">
                          <a:solidFill>
                            <a:srgbClr val="000000"/>
                          </a:solidFill>
                          <a:effectLst/>
                        </a:rPr>
                        <a:t>Network</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gridSpan="2">
                  <a:txBody>
                    <a:bodyPr/>
                    <a:lstStyle/>
                    <a:p>
                      <a:pPr algn="ctr" fontAlgn="b"/>
                      <a:r>
                        <a:rPr lang="en-US" sz="2000" b="0" u="none" strike="noStrike" dirty="0">
                          <a:solidFill>
                            <a:srgbClr val="000000"/>
                          </a:solidFill>
                          <a:effectLst/>
                        </a:rPr>
                        <a:t>LCP</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hMerge="1">
                  <a:txBody>
                    <a:bodyPr/>
                    <a:lstStyle/>
                    <a:p>
                      <a:endParaRPr lang="zh-CN" altLang="en-US"/>
                    </a:p>
                  </a:txBody>
                  <a:tcPr/>
                </a:tc>
                <a:tc gridSpan="2">
                  <a:txBody>
                    <a:bodyPr/>
                    <a:lstStyle/>
                    <a:p>
                      <a:pPr algn="ctr" fontAlgn="b"/>
                      <a:r>
                        <a:rPr lang="en-US" sz="2000" b="0" u="none" strike="noStrike" dirty="0">
                          <a:solidFill>
                            <a:srgbClr val="000000"/>
                          </a:solidFill>
                          <a:effectLst/>
                        </a:rPr>
                        <a:t>Louvain</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hMerge="1">
                  <a:txBody>
                    <a:bodyPr/>
                    <a:lstStyle/>
                    <a:p>
                      <a:endParaRPr lang="zh-CN" altLang="en-US"/>
                    </a:p>
                  </a:txBody>
                  <a:tcPr/>
                </a:tc>
                <a:tc gridSpan="2">
                  <a:txBody>
                    <a:bodyPr/>
                    <a:lstStyle/>
                    <a:p>
                      <a:pPr algn="ctr" fontAlgn="b"/>
                      <a:r>
                        <a:rPr lang="en-US" sz="2000" b="0" u="none" strike="noStrike" dirty="0">
                          <a:solidFill>
                            <a:srgbClr val="000000"/>
                          </a:solidFill>
                          <a:effectLst/>
                        </a:rPr>
                        <a:t>Leiden</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hMerge="1">
                  <a:txBody>
                    <a:bodyPr/>
                    <a:lstStyle/>
                    <a:p>
                      <a:endParaRPr lang="zh-CN" altLang="en-US"/>
                    </a:p>
                  </a:txBody>
                  <a:tcPr/>
                </a:tc>
                <a:tc gridSpan="2">
                  <a:txBody>
                    <a:bodyPr/>
                    <a:lstStyle/>
                    <a:p>
                      <a:pPr algn="ctr" fontAlgn="b"/>
                      <a:r>
                        <a:rPr lang="en-US" sz="2000" b="0" u="none" strike="noStrike" dirty="0">
                          <a:solidFill>
                            <a:srgbClr val="000000"/>
                          </a:solidFill>
                          <a:effectLst/>
                        </a:rPr>
                        <a:t>Newman</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hMerge="1">
                  <a:txBody>
                    <a:bodyPr/>
                    <a:lstStyle/>
                    <a:p>
                      <a:endParaRPr lang="zh-CN" altLang="en-US"/>
                    </a:p>
                  </a:txBody>
                  <a:tcPr/>
                </a:tc>
                <a:tc gridSpan="2">
                  <a:txBody>
                    <a:bodyPr/>
                    <a:lstStyle/>
                    <a:p>
                      <a:pPr algn="ctr" fontAlgn="b"/>
                      <a:r>
                        <a:rPr lang="en-US" sz="2000" b="0" u="none" strike="noStrike" dirty="0">
                          <a:solidFill>
                            <a:srgbClr val="000000"/>
                          </a:solidFill>
                          <a:effectLst/>
                        </a:rPr>
                        <a:t>Local</a:t>
                      </a:r>
                    </a:p>
                    <a:p>
                      <a:pPr algn="ctr" fontAlgn="b"/>
                      <a:r>
                        <a:rPr lang="en-US" sz="2000" b="0" u="none" strike="noStrike" dirty="0">
                          <a:solidFill>
                            <a:srgbClr val="000000"/>
                          </a:solidFill>
                          <a:effectLst/>
                        </a:rPr>
                        <a:t>dominance</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hMerge="1">
                  <a:txBody>
                    <a:bodyPr/>
                    <a:lstStyle/>
                    <a:p>
                      <a:endParaRPr lang="zh-CN" altLang="en-US"/>
                    </a:p>
                  </a:txBody>
                  <a:tcPr/>
                </a:tc>
                <a:tc rowSpan="2">
                  <a:txBody>
                    <a:bodyPr/>
                    <a:lstStyle/>
                    <a:p>
                      <a:pPr algn="ctr" fontAlgn="ctr"/>
                      <a:r>
                        <a:rPr lang="en-US" sz="2000" b="0" u="none" strike="noStrike" dirty="0">
                          <a:solidFill>
                            <a:srgbClr val="000000"/>
                          </a:solidFill>
                          <a:effectLst/>
                        </a:rPr>
                        <a:t>Non-back</a:t>
                      </a:r>
                    </a:p>
                    <a:p>
                      <a:pPr algn="ctr" fontAlgn="ctr"/>
                      <a:r>
                        <a:rPr lang="en-US" sz="2000" b="0" u="none" strike="noStrike" dirty="0">
                          <a:solidFill>
                            <a:srgbClr val="000000"/>
                          </a:solidFill>
                          <a:effectLst/>
                        </a:rPr>
                        <a:t>tracking</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rowSpan="2">
                  <a:txBody>
                    <a:bodyPr/>
                    <a:lstStyle/>
                    <a:p>
                      <a:pPr algn="ctr" fontAlgn="ctr"/>
                      <a:r>
                        <a:rPr lang="en-US" sz="2000" b="0" u="none" strike="noStrike" dirty="0">
                          <a:solidFill>
                            <a:srgbClr val="000000"/>
                          </a:solidFill>
                          <a:effectLst/>
                        </a:rPr>
                        <a:t>Non-back</a:t>
                      </a:r>
                    </a:p>
                    <a:p>
                      <a:pPr algn="ctr" fontAlgn="ctr"/>
                      <a:r>
                        <a:rPr lang="en-US" sz="2000" b="0" u="none" strike="noStrike" dirty="0">
                          <a:solidFill>
                            <a:srgbClr val="000000"/>
                          </a:solidFill>
                          <a:effectLst/>
                        </a:rPr>
                        <a:t>tracking LCP</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rowSpan="2">
                  <a:txBody>
                    <a:bodyPr/>
                    <a:lstStyle/>
                    <a:p>
                      <a:pPr algn="ctr" fontAlgn="ctr"/>
                      <a:r>
                        <a:rPr lang="en-US" sz="2000" b="0" u="none" strike="noStrike" dirty="0">
                          <a:solidFill>
                            <a:srgbClr val="000000"/>
                          </a:solidFill>
                          <a:effectLst/>
                        </a:rPr>
                        <a:t>Eigengap</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extLst>
                  <a:ext uri="{0D108BD9-81ED-4DB2-BD59-A6C34878D82A}">
                    <a16:rowId xmlns:a16="http://schemas.microsoft.com/office/drawing/2014/main" val="1794779132"/>
                  </a:ext>
                </a:extLst>
              </a:tr>
              <a:tr h="288367">
                <a:tc vMerge="1">
                  <a:txBody>
                    <a:bodyPr/>
                    <a:lstStyle/>
                    <a:p>
                      <a:endParaRPr lang="zh-CN" altLang="en-US"/>
                    </a:p>
                  </a:txBody>
                  <a:tcPr/>
                </a:tc>
                <a:tc>
                  <a:txBody>
                    <a:bodyPr/>
                    <a:lstStyle/>
                    <a:p>
                      <a:pPr algn="ctr" fontAlgn="b"/>
                      <a:r>
                        <a:rPr lang="en-US" sz="2000" b="0" u="none" strike="noStrike">
                          <a:solidFill>
                            <a:srgbClr val="000000"/>
                          </a:solidFill>
                          <a:effectLst/>
                        </a:rPr>
                        <a:t>c</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sz="2000" b="0" u="none" strike="noStrike" dirty="0">
                          <a:solidFill>
                            <a:srgbClr val="000000"/>
                          </a:solidFill>
                          <a:effectLst/>
                        </a:rPr>
                        <a:t>m</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sz="2000" b="0" u="none" strike="noStrike" dirty="0">
                          <a:solidFill>
                            <a:srgbClr val="000000"/>
                          </a:solidFill>
                          <a:effectLst/>
                        </a:rPr>
                        <a:t>c</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sz="2000" b="0" u="none" strike="noStrike" dirty="0">
                          <a:solidFill>
                            <a:srgbClr val="000000"/>
                          </a:solidFill>
                          <a:effectLst/>
                        </a:rPr>
                        <a:t>m</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sz="2000" b="0" u="none" strike="noStrike" dirty="0">
                          <a:solidFill>
                            <a:srgbClr val="000000"/>
                          </a:solidFill>
                          <a:effectLst/>
                        </a:rPr>
                        <a:t>c</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sz="2000" b="0" u="none" strike="noStrike" dirty="0">
                          <a:solidFill>
                            <a:srgbClr val="000000"/>
                          </a:solidFill>
                          <a:effectLst/>
                        </a:rPr>
                        <a:t>m</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sz="2000" b="0" u="none" strike="noStrike" dirty="0">
                          <a:solidFill>
                            <a:srgbClr val="000000"/>
                          </a:solidFill>
                          <a:effectLst/>
                        </a:rPr>
                        <a:t>c</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sz="2000" b="0" u="none" strike="noStrike" dirty="0">
                          <a:solidFill>
                            <a:srgbClr val="000000"/>
                          </a:solidFill>
                          <a:effectLst/>
                        </a:rPr>
                        <a:t>m</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sz="2000" b="0" u="none" strike="noStrike" dirty="0">
                          <a:solidFill>
                            <a:srgbClr val="000000"/>
                          </a:solidFill>
                          <a:effectLst/>
                        </a:rPr>
                        <a:t>c</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sz="2000" b="0" u="none" strike="noStrike" dirty="0">
                          <a:solidFill>
                            <a:srgbClr val="000000"/>
                          </a:solidFill>
                          <a:effectLst/>
                        </a:rPr>
                        <a:t>m</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041402441"/>
                  </a:ext>
                </a:extLst>
              </a:tr>
              <a:tr h="623758">
                <a:tc>
                  <a:txBody>
                    <a:bodyPr/>
                    <a:lstStyle/>
                    <a:p>
                      <a:pPr algn="ctr" fontAlgn="b"/>
                      <a:r>
                        <a:rPr lang="en-US" sz="2000" b="0" u="none" strike="noStrike">
                          <a:solidFill>
                            <a:srgbClr val="000000"/>
                          </a:solidFill>
                          <a:effectLst/>
                        </a:rPr>
                        <a:t>Karate</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1" u="none" strike="noStrike">
                          <a:solidFill>
                            <a:srgbClr val="000000"/>
                          </a:solidFill>
                          <a:effectLst/>
                        </a:rPr>
                        <a:t>0.3922 </a:t>
                      </a:r>
                      <a:endParaRPr lang="en-US" altLang="zh-CN" sz="2000" b="1"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0.3565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0.3729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0.3776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0.3123 </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extLst>
                  <a:ext uri="{0D108BD9-81ED-4DB2-BD59-A6C34878D82A}">
                    <a16:rowId xmlns:a16="http://schemas.microsoft.com/office/drawing/2014/main" val="1215704168"/>
                  </a:ext>
                </a:extLst>
              </a:tr>
              <a:tr h="623758">
                <a:tc>
                  <a:txBody>
                    <a:bodyPr/>
                    <a:lstStyle/>
                    <a:p>
                      <a:pPr algn="ctr" fontAlgn="b"/>
                      <a:r>
                        <a:rPr lang="en-US" sz="2000" b="0" u="none" strike="noStrike">
                          <a:solidFill>
                            <a:srgbClr val="000000"/>
                          </a:solidFill>
                          <a:effectLst/>
                        </a:rPr>
                        <a:t>Dolphins</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0.5057</a:t>
                      </a:r>
                      <a:r>
                        <a:rPr lang="en-US" altLang="zh-CN" sz="2000" b="1" u="none" strike="noStrike" dirty="0">
                          <a:solidFill>
                            <a:srgbClr val="000000"/>
                          </a:solidFill>
                          <a:effectLst/>
                        </a:rPr>
                        <a:t> </a:t>
                      </a:r>
                      <a:endParaRPr lang="en-US" altLang="zh-CN" sz="2000" b="1"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0.4536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1" u="none" strike="noStrike" dirty="0">
                          <a:solidFill>
                            <a:srgbClr val="000000"/>
                          </a:solidFill>
                          <a:effectLst/>
                        </a:rPr>
                        <a:t>0.5105</a:t>
                      </a:r>
                      <a:r>
                        <a:rPr lang="en-US" altLang="zh-CN" sz="2000" b="0" u="none" strike="noStrike" dirty="0">
                          <a:solidFill>
                            <a:srgbClr val="000000"/>
                          </a:solidFill>
                          <a:effectLst/>
                        </a:rPr>
                        <a:t> </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0.4894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0.3620 </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extLst>
                  <a:ext uri="{0D108BD9-81ED-4DB2-BD59-A6C34878D82A}">
                    <a16:rowId xmlns:a16="http://schemas.microsoft.com/office/drawing/2014/main" val="1206480497"/>
                  </a:ext>
                </a:extLst>
              </a:tr>
              <a:tr h="623758">
                <a:tc>
                  <a:txBody>
                    <a:bodyPr/>
                    <a:lstStyle/>
                    <a:p>
                      <a:pPr algn="ctr" fontAlgn="b"/>
                      <a:r>
                        <a:rPr lang="en-US" sz="2000" b="0" u="none" strike="noStrike">
                          <a:solidFill>
                            <a:srgbClr val="000000"/>
                          </a:solidFill>
                          <a:effectLst/>
                        </a:rPr>
                        <a:t>Polbooks</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1" u="none" strike="noStrike">
                          <a:solidFill>
                            <a:srgbClr val="000000"/>
                          </a:solidFill>
                          <a:effectLst/>
                        </a:rPr>
                        <a:t>0.5160 </a:t>
                      </a:r>
                      <a:endParaRPr lang="en-US" altLang="zh-CN" sz="2000" b="1"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0.4897</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0.5026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0.4160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0.4451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3</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extLst>
                  <a:ext uri="{0D108BD9-81ED-4DB2-BD59-A6C34878D82A}">
                    <a16:rowId xmlns:a16="http://schemas.microsoft.com/office/drawing/2014/main" val="1794126546"/>
                  </a:ext>
                </a:extLst>
              </a:tr>
              <a:tr h="623758">
                <a:tc>
                  <a:txBody>
                    <a:bodyPr/>
                    <a:lstStyle/>
                    <a:p>
                      <a:pPr algn="ctr" fontAlgn="b"/>
                      <a:r>
                        <a:rPr lang="en-US" sz="2000" b="0" u="none" strike="noStrike">
                          <a:solidFill>
                            <a:srgbClr val="000000"/>
                          </a:solidFill>
                          <a:effectLst/>
                        </a:rPr>
                        <a:t>Football</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7</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1" u="none" strike="noStrike">
                          <a:solidFill>
                            <a:srgbClr val="000000"/>
                          </a:solidFill>
                          <a:effectLst/>
                        </a:rPr>
                        <a:t>0.5894 </a:t>
                      </a:r>
                      <a:endParaRPr lang="en-US" altLang="zh-CN" sz="2000" b="1"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7</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0.5442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7</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0.5635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11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0.4623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0.3205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10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11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extLst>
                  <a:ext uri="{0D108BD9-81ED-4DB2-BD59-A6C34878D82A}">
                    <a16:rowId xmlns:a16="http://schemas.microsoft.com/office/drawing/2014/main" val="4153068011"/>
                  </a:ext>
                </a:extLst>
              </a:tr>
              <a:tr h="623758">
                <a:tc>
                  <a:txBody>
                    <a:bodyPr/>
                    <a:lstStyle/>
                    <a:p>
                      <a:pPr algn="ctr" fontAlgn="b"/>
                      <a:r>
                        <a:rPr lang="en-US" sz="2000" b="0" u="none" strike="noStrike">
                          <a:solidFill>
                            <a:srgbClr val="000000"/>
                          </a:solidFill>
                          <a:effectLst/>
                        </a:rPr>
                        <a:t>Facebook</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1" u="none" strike="noStrike">
                          <a:solidFill>
                            <a:srgbClr val="000000"/>
                          </a:solidFill>
                          <a:effectLst/>
                        </a:rPr>
                        <a:t>0.4089 </a:t>
                      </a:r>
                      <a:endParaRPr lang="en-US" altLang="zh-CN" sz="2000" b="1"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16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0.3726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18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0.3792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23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0.3770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0.2067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4</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extLst>
                  <a:ext uri="{0D108BD9-81ED-4DB2-BD59-A6C34878D82A}">
                    <a16:rowId xmlns:a16="http://schemas.microsoft.com/office/drawing/2014/main" val="1082103803"/>
                  </a:ext>
                </a:extLst>
              </a:tr>
              <a:tr h="623758">
                <a:tc>
                  <a:txBody>
                    <a:bodyPr/>
                    <a:lstStyle/>
                    <a:p>
                      <a:pPr algn="ctr" fontAlgn="b"/>
                      <a:r>
                        <a:rPr lang="en-US" sz="2000" b="0" u="none" strike="noStrike">
                          <a:solidFill>
                            <a:srgbClr val="000000"/>
                          </a:solidFill>
                          <a:effectLst/>
                        </a:rPr>
                        <a:t>Polblogs</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19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1" u="none" strike="noStrike">
                          <a:solidFill>
                            <a:srgbClr val="000000"/>
                          </a:solidFill>
                          <a:effectLst/>
                        </a:rPr>
                        <a:t>0.4224 </a:t>
                      </a:r>
                      <a:endParaRPr lang="en-US" altLang="zh-CN" sz="2000" b="1"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7</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0.3385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11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0.3117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4</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0.3459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0.2799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1</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extLst>
                  <a:ext uri="{0D108BD9-81ED-4DB2-BD59-A6C34878D82A}">
                    <a16:rowId xmlns:a16="http://schemas.microsoft.com/office/drawing/2014/main" val="2768845413"/>
                  </a:ext>
                </a:extLst>
              </a:tr>
              <a:tr h="623758">
                <a:tc>
                  <a:txBody>
                    <a:bodyPr/>
                    <a:lstStyle/>
                    <a:p>
                      <a:pPr algn="ctr" fontAlgn="b"/>
                      <a:r>
                        <a:rPr lang="en-US" sz="2000" b="0" u="none" strike="noStrike">
                          <a:solidFill>
                            <a:srgbClr val="000000"/>
                          </a:solidFill>
                          <a:effectLst/>
                        </a:rPr>
                        <a:t>Co-authorship</a:t>
                      </a:r>
                      <a:endParaRPr lang="en-US"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40</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0.9296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272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0.9423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270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0.9410 </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28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0.7393 </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277</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1" u="none" strike="noStrike">
                          <a:solidFill>
                            <a:srgbClr val="000000"/>
                          </a:solidFill>
                          <a:effectLst/>
                        </a:rPr>
                        <a:t>0.9431 </a:t>
                      </a:r>
                      <a:endParaRPr lang="en-US" altLang="zh-CN" sz="2000" b="1"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23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a:solidFill>
                            <a:srgbClr val="000000"/>
                          </a:solidFill>
                          <a:effectLst/>
                        </a:rPr>
                        <a:t>16</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4486" marR="4486" marT="4486" marB="0" anchor="ctr"/>
                </a:tc>
                <a:tc>
                  <a:txBody>
                    <a:bodyPr/>
                    <a:lstStyle/>
                    <a:p>
                      <a:pPr algn="ctr" fontAlgn="b"/>
                      <a:r>
                        <a:rPr lang="en-US" altLang="zh-CN" sz="2000" b="0" u="none" strike="noStrike" dirty="0">
                          <a:solidFill>
                            <a:srgbClr val="000000"/>
                          </a:solidFill>
                          <a:effectLst/>
                        </a:rPr>
                        <a:t>2</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4486" marR="4486" marT="4486" marB="0" anchor="ctr"/>
                </a:tc>
                <a:extLst>
                  <a:ext uri="{0D108BD9-81ED-4DB2-BD59-A6C34878D82A}">
                    <a16:rowId xmlns:a16="http://schemas.microsoft.com/office/drawing/2014/main" val="926023329"/>
                  </a:ext>
                </a:extLst>
              </a:tr>
            </a:tbl>
          </a:graphicData>
        </a:graphic>
      </p:graphicFrame>
    </p:spTree>
    <p:extLst>
      <p:ext uri="{BB962C8B-B14F-4D97-AF65-F5344CB8AC3E}">
        <p14:creationId xmlns:p14="http://schemas.microsoft.com/office/powerpoint/2010/main" val="1441136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53060B7-0244-8C6B-F5BD-1477D9D08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878" y="1542816"/>
            <a:ext cx="6123575" cy="4592681"/>
          </a:xfrm>
          <a:prstGeom prst="rect">
            <a:avLst/>
          </a:prstGeom>
        </p:spPr>
      </p:pic>
      <p:sp>
        <p:nvSpPr>
          <p:cNvPr id="2" name="Title 1"/>
          <p:cNvSpPr>
            <a:spLocks noGrp="1"/>
          </p:cNvSpPr>
          <p:nvPr>
            <p:ph type="title"/>
          </p:nvPr>
        </p:nvSpPr>
        <p:spPr>
          <a:xfrm>
            <a:off x="457200" y="274639"/>
            <a:ext cx="11360023" cy="1143000"/>
          </a:xfrm>
        </p:spPr>
        <p:txBody>
          <a:bodyPr/>
          <a:lstStyle/>
          <a:p>
            <a:r>
              <a:rPr lang="en-GB" dirty="0"/>
              <a:t>Real-world networks </a:t>
            </a:r>
            <a:r>
              <a:rPr lang="en-US" altLang="zh-CN" dirty="0"/>
              <a:t>with ground-truth communities</a:t>
            </a:r>
            <a:endParaRPr lang="en-GB" dirty="0"/>
          </a:p>
        </p:txBody>
      </p:sp>
      <p:graphicFrame>
        <p:nvGraphicFramePr>
          <p:cNvPr id="3" name="表格 2">
            <a:extLst>
              <a:ext uri="{FF2B5EF4-FFF2-40B4-BE49-F238E27FC236}">
                <a16:creationId xmlns:a16="http://schemas.microsoft.com/office/drawing/2014/main" id="{D5C4B32E-67DE-DE6F-729A-2B4B09C8A371}"/>
              </a:ext>
            </a:extLst>
          </p:cNvPr>
          <p:cNvGraphicFramePr>
            <a:graphicFrameLocks noGrp="1"/>
          </p:cNvGraphicFramePr>
          <p:nvPr>
            <p:extLst>
              <p:ext uri="{D42A27DB-BD31-4B8C-83A1-F6EECF244321}">
                <p14:modId xmlns:p14="http://schemas.microsoft.com/office/powerpoint/2010/main" val="2006648626"/>
              </p:ext>
            </p:extLst>
          </p:nvPr>
        </p:nvGraphicFramePr>
        <p:xfrm>
          <a:off x="1011259" y="2217053"/>
          <a:ext cx="5125952" cy="3098131"/>
        </p:xfrm>
        <a:graphic>
          <a:graphicData uri="http://schemas.openxmlformats.org/drawingml/2006/table">
            <a:tbl>
              <a:tblPr>
                <a:tableStyleId>{7DF18680-E054-41AD-8BC1-D1AEF772440D}</a:tableStyleId>
              </a:tblPr>
              <a:tblGrid>
                <a:gridCol w="1353861">
                  <a:extLst>
                    <a:ext uri="{9D8B030D-6E8A-4147-A177-3AD203B41FA5}">
                      <a16:colId xmlns:a16="http://schemas.microsoft.com/office/drawing/2014/main" val="2641624669"/>
                    </a:ext>
                  </a:extLst>
                </a:gridCol>
                <a:gridCol w="778341">
                  <a:extLst>
                    <a:ext uri="{9D8B030D-6E8A-4147-A177-3AD203B41FA5}">
                      <a16:colId xmlns:a16="http://schemas.microsoft.com/office/drawing/2014/main" val="907954613"/>
                    </a:ext>
                  </a:extLst>
                </a:gridCol>
                <a:gridCol w="946490">
                  <a:extLst>
                    <a:ext uri="{9D8B030D-6E8A-4147-A177-3AD203B41FA5}">
                      <a16:colId xmlns:a16="http://schemas.microsoft.com/office/drawing/2014/main" val="2459483733"/>
                    </a:ext>
                  </a:extLst>
                </a:gridCol>
                <a:gridCol w="442042">
                  <a:extLst>
                    <a:ext uri="{9D8B030D-6E8A-4147-A177-3AD203B41FA5}">
                      <a16:colId xmlns:a16="http://schemas.microsoft.com/office/drawing/2014/main" val="3881609831"/>
                    </a:ext>
                  </a:extLst>
                </a:gridCol>
                <a:gridCol w="1605218">
                  <a:extLst>
                    <a:ext uri="{9D8B030D-6E8A-4147-A177-3AD203B41FA5}">
                      <a16:colId xmlns:a16="http://schemas.microsoft.com/office/drawing/2014/main" val="3613681188"/>
                    </a:ext>
                  </a:extLst>
                </a:gridCol>
              </a:tblGrid>
              <a:tr h="872784">
                <a:tc>
                  <a:txBody>
                    <a:bodyPr/>
                    <a:lstStyle/>
                    <a:p>
                      <a:pPr algn="ctr" fontAlgn="ctr"/>
                      <a:r>
                        <a:rPr lang="en-US" sz="2400" u="none" strike="noStrike" kern="1200" dirty="0">
                          <a:solidFill>
                            <a:schemeClr val="dk1"/>
                          </a:solidFill>
                          <a:effectLst/>
                        </a:rPr>
                        <a:t>Network</a:t>
                      </a:r>
                      <a:endParaRPr lang="en-US" sz="2400" u="none" strike="noStrike" kern="1200" dirty="0">
                        <a:solidFill>
                          <a:schemeClr val="dk1"/>
                        </a:solidFill>
                        <a:effectLst/>
                        <a:latin typeface="+mn-lt"/>
                        <a:ea typeface="+mn-ea"/>
                        <a:cs typeface="+mn-cs"/>
                      </a:endParaRPr>
                    </a:p>
                  </a:txBody>
                  <a:tcPr marL="6350" marR="6350" marT="6350" marB="0" anchor="ctr"/>
                </a:tc>
                <a:tc>
                  <a:txBody>
                    <a:bodyPr/>
                    <a:lstStyle/>
                    <a:p>
                      <a:pPr algn="ctr" fontAlgn="ctr"/>
                      <a:r>
                        <a:rPr lang="en-US" sz="2400" u="none" strike="noStrike" dirty="0">
                          <a:effectLst/>
                        </a:rPr>
                        <a:t>N</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2400" u="none" strike="noStrike" dirty="0">
                          <a:effectLst/>
                        </a:rPr>
                        <a:t>L</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2400" u="none" strike="noStrike" dirty="0">
                          <a:effectLst/>
                        </a:rPr>
                        <a:t>C</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2400" u="none" strike="noStrike" dirty="0">
                          <a:effectLst/>
                        </a:rPr>
                        <a:t>Modularity</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735521559"/>
                  </a:ext>
                </a:extLst>
              </a:tr>
              <a:tr h="770918">
                <a:tc>
                  <a:txBody>
                    <a:bodyPr/>
                    <a:lstStyle/>
                    <a:p>
                      <a:pPr algn="ctr" fontAlgn="b"/>
                      <a:r>
                        <a:rPr lang="en-US" sz="2400" u="none" strike="noStrike" dirty="0">
                          <a:effectLst/>
                        </a:rPr>
                        <a:t>Email_eu</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dirty="0">
                          <a:effectLst/>
                        </a:rPr>
                        <a:t>1005</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dirty="0">
                          <a:effectLst/>
                        </a:rPr>
                        <a:t>25571</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dirty="0">
                          <a:effectLst/>
                        </a:rPr>
                        <a:t>42</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dirty="0">
                          <a:effectLst/>
                        </a:rPr>
                        <a:t>0.2880 </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329410127"/>
                  </a:ext>
                </a:extLst>
              </a:tr>
              <a:tr h="700091">
                <a:tc>
                  <a:txBody>
                    <a:bodyPr/>
                    <a:lstStyle/>
                    <a:p>
                      <a:pPr algn="ctr" fontAlgn="b"/>
                      <a:r>
                        <a:rPr lang="en-US" sz="2400" u="none" strike="noStrike">
                          <a:effectLst/>
                        </a:rPr>
                        <a:t>Cora</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a:effectLst/>
                        </a:rPr>
                        <a:t>2708</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dirty="0">
                          <a:effectLst/>
                        </a:rPr>
                        <a:t>5429</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dirty="0">
                          <a:effectLst/>
                        </a:rPr>
                        <a:t>7</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dirty="0">
                          <a:effectLst/>
                        </a:rPr>
                        <a:t>0.6401 </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344602252"/>
                  </a:ext>
                </a:extLst>
              </a:tr>
              <a:tr h="754338">
                <a:tc>
                  <a:txBody>
                    <a:bodyPr/>
                    <a:lstStyle/>
                    <a:p>
                      <a:pPr algn="ctr" fontAlgn="b"/>
                      <a:r>
                        <a:rPr lang="en-US" sz="2400" u="none" strike="noStrike" dirty="0">
                          <a:effectLst/>
                        </a:rPr>
                        <a:t>Citeseer</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a:effectLst/>
                        </a:rPr>
                        <a:t>3264</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dirty="0">
                          <a:effectLst/>
                        </a:rPr>
                        <a:t>9072</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dirty="0">
                          <a:effectLst/>
                        </a:rPr>
                        <a:t>6</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b"/>
                      <a:r>
                        <a:rPr lang="en-US" altLang="zh-CN" sz="2400" u="none" strike="noStrike" dirty="0">
                          <a:effectLst/>
                        </a:rPr>
                        <a:t>0.5042 </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50842025"/>
                  </a:ext>
                </a:extLst>
              </a:tr>
            </a:tbl>
          </a:graphicData>
        </a:graphic>
      </p:graphicFrame>
      <p:sp>
        <p:nvSpPr>
          <p:cNvPr id="4" name="TextBox 6">
            <a:extLst>
              <a:ext uri="{FF2B5EF4-FFF2-40B4-BE49-F238E27FC236}">
                <a16:creationId xmlns:a16="http://schemas.microsoft.com/office/drawing/2014/main" id="{110B4958-DA04-BABA-1EE2-A6E1E0CE65D3}"/>
              </a:ext>
            </a:extLst>
          </p:cNvPr>
          <p:cNvSpPr txBox="1"/>
          <p:nvPr/>
        </p:nvSpPr>
        <p:spPr>
          <a:xfrm>
            <a:off x="8553113" y="5703000"/>
            <a:ext cx="951607" cy="369332"/>
          </a:xfrm>
          <a:prstGeom prst="rect">
            <a:avLst/>
          </a:prstGeom>
          <a:noFill/>
        </p:spPr>
        <p:txBody>
          <a:bodyPr wrap="none" rtlCol="0">
            <a:spAutoFit/>
          </a:bodyPr>
          <a:lstStyle/>
          <a:p>
            <a:r>
              <a:rPr lang="en-US" altLang="zh-CN" dirty="0"/>
              <a:t>Citeseer</a:t>
            </a:r>
          </a:p>
        </p:txBody>
      </p:sp>
    </p:spTree>
    <p:extLst>
      <p:ext uri="{BB962C8B-B14F-4D97-AF65-F5344CB8AC3E}">
        <p14:creationId xmlns:p14="http://schemas.microsoft.com/office/powerpoint/2010/main" val="148653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51614" y="274639"/>
            <a:ext cx="11565610" cy="633624"/>
          </a:xfrm>
          <a:prstGeom prst="rect">
            <a:avLst/>
          </a:prstGeom>
        </p:spPr>
        <p:txBody>
          <a:bodyPr vert="horz" lIns="91440" tIns="45720" rIns="91440" bIns="45720" rtlCol="0" anchor="ctr">
            <a:normAutofit fontScale="82500" lnSpcReduction="10000"/>
          </a:bodyPr>
          <a:lstStyle>
            <a:lvl1pPr algn="l" defTabSz="609585" rtl="0" eaLnBrk="1" latinLnBrk="0" hangingPunct="1">
              <a:spcBef>
                <a:spcPct val="0"/>
              </a:spcBef>
              <a:buNone/>
              <a:defRPr sz="3600" kern="1200">
                <a:solidFill>
                  <a:srgbClr val="00A6D6"/>
                </a:solidFill>
                <a:latin typeface="Arial"/>
                <a:ea typeface="+mj-ea"/>
                <a:cs typeface="Arial"/>
              </a:defRPr>
            </a:lvl1pPr>
          </a:lstStyle>
          <a:p>
            <a:r>
              <a:rPr lang="en-GB" dirty="0"/>
              <a:t>Results for the real-world networks with ground-truth communities</a:t>
            </a:r>
          </a:p>
        </p:txBody>
      </p:sp>
      <p:graphicFrame>
        <p:nvGraphicFramePr>
          <p:cNvPr id="3" name="表格 2">
            <a:extLst>
              <a:ext uri="{FF2B5EF4-FFF2-40B4-BE49-F238E27FC236}">
                <a16:creationId xmlns:a16="http://schemas.microsoft.com/office/drawing/2014/main" id="{5EF92930-40A1-9921-5840-F557CEF025AE}"/>
              </a:ext>
            </a:extLst>
          </p:cNvPr>
          <p:cNvGraphicFramePr>
            <a:graphicFrameLocks noGrp="1"/>
          </p:cNvGraphicFramePr>
          <p:nvPr>
            <p:extLst>
              <p:ext uri="{D42A27DB-BD31-4B8C-83A1-F6EECF244321}">
                <p14:modId xmlns:p14="http://schemas.microsoft.com/office/powerpoint/2010/main" val="3287975642"/>
              </p:ext>
            </p:extLst>
          </p:nvPr>
        </p:nvGraphicFramePr>
        <p:xfrm>
          <a:off x="317243" y="1022684"/>
          <a:ext cx="11557513" cy="5281870"/>
        </p:xfrm>
        <a:graphic>
          <a:graphicData uri="http://schemas.openxmlformats.org/drawingml/2006/table">
            <a:tbl>
              <a:tblPr>
                <a:tableStyleId>{7DF18680-E054-41AD-8BC1-D1AEF772440D}</a:tableStyleId>
              </a:tblPr>
              <a:tblGrid>
                <a:gridCol w="987441">
                  <a:extLst>
                    <a:ext uri="{9D8B030D-6E8A-4147-A177-3AD203B41FA5}">
                      <a16:colId xmlns:a16="http://schemas.microsoft.com/office/drawing/2014/main" val="3825228704"/>
                    </a:ext>
                  </a:extLst>
                </a:gridCol>
                <a:gridCol w="322763">
                  <a:extLst>
                    <a:ext uri="{9D8B030D-6E8A-4147-A177-3AD203B41FA5}">
                      <a16:colId xmlns:a16="http://schemas.microsoft.com/office/drawing/2014/main" val="546906753"/>
                    </a:ext>
                  </a:extLst>
                </a:gridCol>
                <a:gridCol w="805751">
                  <a:extLst>
                    <a:ext uri="{9D8B030D-6E8A-4147-A177-3AD203B41FA5}">
                      <a16:colId xmlns:a16="http://schemas.microsoft.com/office/drawing/2014/main" val="3823887733"/>
                    </a:ext>
                  </a:extLst>
                </a:gridCol>
                <a:gridCol w="445402">
                  <a:extLst>
                    <a:ext uri="{9D8B030D-6E8A-4147-A177-3AD203B41FA5}">
                      <a16:colId xmlns:a16="http://schemas.microsoft.com/office/drawing/2014/main" val="4082605841"/>
                    </a:ext>
                  </a:extLst>
                </a:gridCol>
                <a:gridCol w="805751">
                  <a:extLst>
                    <a:ext uri="{9D8B030D-6E8A-4147-A177-3AD203B41FA5}">
                      <a16:colId xmlns:a16="http://schemas.microsoft.com/office/drawing/2014/main" val="4051043727"/>
                    </a:ext>
                  </a:extLst>
                </a:gridCol>
                <a:gridCol w="805751">
                  <a:extLst>
                    <a:ext uri="{9D8B030D-6E8A-4147-A177-3AD203B41FA5}">
                      <a16:colId xmlns:a16="http://schemas.microsoft.com/office/drawing/2014/main" val="1377963394"/>
                    </a:ext>
                  </a:extLst>
                </a:gridCol>
                <a:gridCol w="805751">
                  <a:extLst>
                    <a:ext uri="{9D8B030D-6E8A-4147-A177-3AD203B41FA5}">
                      <a16:colId xmlns:a16="http://schemas.microsoft.com/office/drawing/2014/main" val="4057472788"/>
                    </a:ext>
                  </a:extLst>
                </a:gridCol>
                <a:gridCol w="445402">
                  <a:extLst>
                    <a:ext uri="{9D8B030D-6E8A-4147-A177-3AD203B41FA5}">
                      <a16:colId xmlns:a16="http://schemas.microsoft.com/office/drawing/2014/main" val="625415947"/>
                    </a:ext>
                  </a:extLst>
                </a:gridCol>
                <a:gridCol w="805751">
                  <a:extLst>
                    <a:ext uri="{9D8B030D-6E8A-4147-A177-3AD203B41FA5}">
                      <a16:colId xmlns:a16="http://schemas.microsoft.com/office/drawing/2014/main" val="1926129443"/>
                    </a:ext>
                  </a:extLst>
                </a:gridCol>
                <a:gridCol w="805751">
                  <a:extLst>
                    <a:ext uri="{9D8B030D-6E8A-4147-A177-3AD203B41FA5}">
                      <a16:colId xmlns:a16="http://schemas.microsoft.com/office/drawing/2014/main" val="1873742220"/>
                    </a:ext>
                  </a:extLst>
                </a:gridCol>
                <a:gridCol w="805751">
                  <a:extLst>
                    <a:ext uri="{9D8B030D-6E8A-4147-A177-3AD203B41FA5}">
                      <a16:colId xmlns:a16="http://schemas.microsoft.com/office/drawing/2014/main" val="705328121"/>
                    </a:ext>
                  </a:extLst>
                </a:gridCol>
                <a:gridCol w="952778">
                  <a:extLst>
                    <a:ext uri="{9D8B030D-6E8A-4147-A177-3AD203B41FA5}">
                      <a16:colId xmlns:a16="http://schemas.microsoft.com/office/drawing/2014/main" val="3575073938"/>
                    </a:ext>
                  </a:extLst>
                </a:gridCol>
                <a:gridCol w="714653">
                  <a:extLst>
                    <a:ext uri="{9D8B030D-6E8A-4147-A177-3AD203B41FA5}">
                      <a16:colId xmlns:a16="http://schemas.microsoft.com/office/drawing/2014/main" val="1324931523"/>
                    </a:ext>
                  </a:extLst>
                </a:gridCol>
                <a:gridCol w="1031938">
                  <a:extLst>
                    <a:ext uri="{9D8B030D-6E8A-4147-A177-3AD203B41FA5}">
                      <a16:colId xmlns:a16="http://schemas.microsoft.com/office/drawing/2014/main" val="4117099058"/>
                    </a:ext>
                  </a:extLst>
                </a:gridCol>
                <a:gridCol w="1016879">
                  <a:extLst>
                    <a:ext uri="{9D8B030D-6E8A-4147-A177-3AD203B41FA5}">
                      <a16:colId xmlns:a16="http://schemas.microsoft.com/office/drawing/2014/main" val="1893953685"/>
                    </a:ext>
                  </a:extLst>
                </a:gridCol>
              </a:tblGrid>
              <a:tr h="528187">
                <a:tc rowSpan="2">
                  <a:txBody>
                    <a:bodyPr/>
                    <a:lstStyle/>
                    <a:p>
                      <a:pPr algn="ctr" fontAlgn="ctr"/>
                      <a:r>
                        <a:rPr lang="en-US" sz="1800" u="none" strike="noStrike" dirty="0">
                          <a:effectLst/>
                        </a:rPr>
                        <a:t>Network</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rowSpan="2">
                  <a:txBody>
                    <a:bodyPr/>
                    <a:lstStyle/>
                    <a:p>
                      <a:pPr algn="ctr" fontAlgn="ctr"/>
                      <a:r>
                        <a:rPr lang="en-US" sz="1800" u="none" strike="noStrike" dirty="0">
                          <a:effectLst/>
                        </a:rPr>
                        <a:t>C</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rowSpan="2">
                  <a:txBody>
                    <a:bodyPr/>
                    <a:lstStyle/>
                    <a:p>
                      <a:pPr algn="ctr" fontAlgn="ctr"/>
                      <a:r>
                        <a:rPr lang="en-US" sz="1800" u="none" strike="noStrike">
                          <a:effectLst/>
                        </a:rPr>
                        <a:t>M</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gridSpan="4">
                  <a:txBody>
                    <a:bodyPr/>
                    <a:lstStyle/>
                    <a:p>
                      <a:pPr algn="ctr" fontAlgn="ctr"/>
                      <a:r>
                        <a:rPr lang="en-US" sz="1800" u="none" strike="noStrike">
                          <a:effectLst/>
                        </a:rPr>
                        <a:t>LCP</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sz="1800" u="none" strike="noStrike" dirty="0">
                          <a:effectLst/>
                        </a:rPr>
                        <a:t>Louvain</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sz="1800" u="none" strike="noStrike" dirty="0">
                          <a:effectLst/>
                        </a:rPr>
                        <a:t>Leiden</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5722109"/>
                  </a:ext>
                </a:extLst>
              </a:tr>
              <a:tr h="52818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b"/>
                      <a:r>
                        <a:rPr lang="en-US" sz="1800" u="none" strike="noStrike">
                          <a:effectLst/>
                        </a:rPr>
                        <a:t>c</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m</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nmi</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ecs</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c</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m</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nmi</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ecs</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c</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m</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nmi</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ecs</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extLst>
                  <a:ext uri="{0D108BD9-81ED-4DB2-BD59-A6C34878D82A}">
                    <a16:rowId xmlns:a16="http://schemas.microsoft.com/office/drawing/2014/main" val="410946283"/>
                  </a:ext>
                </a:extLst>
              </a:tr>
              <a:tr h="528187">
                <a:tc>
                  <a:txBody>
                    <a:bodyPr/>
                    <a:lstStyle/>
                    <a:p>
                      <a:pPr algn="ctr" fontAlgn="b"/>
                      <a:r>
                        <a:rPr lang="en-US" sz="1800" u="none" strike="noStrike">
                          <a:effectLst/>
                        </a:rPr>
                        <a:t>Email_eu</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42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0.2880 </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b="1" u="none" strike="noStrike" dirty="0">
                          <a:effectLst/>
                        </a:rPr>
                        <a:t>0.3860</a:t>
                      </a:r>
                      <a:r>
                        <a:rPr lang="en-US" altLang="zh-CN" sz="1800" u="none" strike="noStrike" dirty="0">
                          <a:effectLst/>
                        </a:rPr>
                        <a:t> </a:t>
                      </a:r>
                      <a:endParaRPr lang="en-US" altLang="zh-CN" sz="1800" b="1"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0.5466 </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0.2513</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12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0.3795 </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0.5530 </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0.2747 </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17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0.3745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b="1" u="none" strike="noStrike" dirty="0">
                          <a:effectLst/>
                        </a:rPr>
                        <a:t>0.6352</a:t>
                      </a:r>
                      <a:endParaRPr lang="en-US" altLang="zh-CN" sz="1800" b="1"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b="1" u="none" strike="noStrike" dirty="0">
                          <a:effectLst/>
                        </a:rPr>
                        <a:t>0.3711</a:t>
                      </a:r>
                      <a:endParaRPr lang="en-US" altLang="zh-CN" sz="1800" b="1"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extLst>
                  <a:ext uri="{0D108BD9-81ED-4DB2-BD59-A6C34878D82A}">
                    <a16:rowId xmlns:a16="http://schemas.microsoft.com/office/drawing/2014/main" val="3403477590"/>
                  </a:ext>
                </a:extLst>
              </a:tr>
              <a:tr h="528187">
                <a:tc>
                  <a:txBody>
                    <a:bodyPr/>
                    <a:lstStyle/>
                    <a:p>
                      <a:pPr algn="ctr" fontAlgn="b"/>
                      <a:r>
                        <a:rPr lang="en-US" sz="1800" u="none" strike="noStrike">
                          <a:effectLst/>
                        </a:rPr>
                        <a:t>Cora</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0.6401 </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25</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0.7296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0.3138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0.2121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86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0.6775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0.3691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b="1" u="none" strike="noStrike" dirty="0">
                          <a:effectLst/>
                        </a:rPr>
                        <a:t>0.2808</a:t>
                      </a:r>
                      <a:endParaRPr lang="en-US" altLang="zh-CN" sz="1800" b="1"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85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b="1" u="none" strike="noStrike" dirty="0">
                          <a:effectLst/>
                        </a:rPr>
                        <a:t>0.7403</a:t>
                      </a:r>
                      <a:endParaRPr lang="en-US" altLang="zh-CN" sz="1800" b="1"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0.4201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0.2722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extLst>
                  <a:ext uri="{0D108BD9-81ED-4DB2-BD59-A6C34878D82A}">
                    <a16:rowId xmlns:a16="http://schemas.microsoft.com/office/drawing/2014/main" val="3425301792"/>
                  </a:ext>
                </a:extLst>
              </a:tr>
              <a:tr h="528187">
                <a:tc>
                  <a:txBody>
                    <a:bodyPr/>
                    <a:lstStyle/>
                    <a:p>
                      <a:pPr algn="ctr" fontAlgn="b"/>
                      <a:r>
                        <a:rPr lang="en-US" sz="1800" u="none" strike="noStrike" dirty="0">
                          <a:effectLst/>
                        </a:rPr>
                        <a:t>Citeseer</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0.5042 </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65</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0.8027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0.1399</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0.0737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394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0.7722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0.3095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0.1878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395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0.7367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0.3438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b="1" u="none" strike="noStrike" dirty="0">
                          <a:effectLst/>
                        </a:rPr>
                        <a:t>0.2064</a:t>
                      </a:r>
                      <a:endParaRPr lang="en-US" altLang="zh-CN" sz="1800" b="1"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extLst>
                  <a:ext uri="{0D108BD9-81ED-4DB2-BD59-A6C34878D82A}">
                    <a16:rowId xmlns:a16="http://schemas.microsoft.com/office/drawing/2014/main" val="3161009505"/>
                  </a:ext>
                </a:extLst>
              </a:tr>
              <a:tr h="528187">
                <a:tc rowSpan="2">
                  <a:txBody>
                    <a:bodyPr/>
                    <a:lstStyle/>
                    <a:p>
                      <a:pPr algn="ctr" fontAlgn="ctr"/>
                      <a:r>
                        <a:rPr lang="en-US" sz="1800" u="none" strike="noStrike">
                          <a:effectLst/>
                        </a:rPr>
                        <a:t>Network</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rowSpan="2">
                  <a:txBody>
                    <a:bodyPr/>
                    <a:lstStyle/>
                    <a:p>
                      <a:pPr algn="ctr" fontAlgn="ctr"/>
                      <a:r>
                        <a:rPr lang="en-US" sz="1800" u="none" strike="noStrike">
                          <a:effectLst/>
                        </a:rPr>
                        <a:t>C</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rowSpan="2">
                  <a:txBody>
                    <a:bodyPr/>
                    <a:lstStyle/>
                    <a:p>
                      <a:pPr algn="ctr" fontAlgn="ctr"/>
                      <a:r>
                        <a:rPr lang="en-US" sz="1800" u="none" strike="noStrike">
                          <a:effectLst/>
                        </a:rPr>
                        <a:t>M</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gridSpan="4">
                  <a:txBody>
                    <a:bodyPr/>
                    <a:lstStyle/>
                    <a:p>
                      <a:pPr algn="ctr" fontAlgn="ctr"/>
                      <a:r>
                        <a:rPr lang="en-US" sz="1800" u="none" strike="noStrike" dirty="0">
                          <a:effectLst/>
                        </a:rPr>
                        <a:t>Newman</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sz="1800" u="none" strike="noStrike" dirty="0">
                          <a:effectLst/>
                        </a:rPr>
                        <a:t>Local dominance</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fontAlgn="ctr"/>
                      <a:r>
                        <a:rPr lang="en-US" sz="1800" u="none" strike="noStrike" dirty="0">
                          <a:effectLst/>
                        </a:rPr>
                        <a:t>Non-back</a:t>
                      </a:r>
                    </a:p>
                    <a:p>
                      <a:pPr algn="ctr" fontAlgn="ctr"/>
                      <a:r>
                        <a:rPr lang="en-US" sz="1800" u="none" strike="noStrike" dirty="0">
                          <a:effectLst/>
                        </a:rPr>
                        <a:t>tracking</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rowSpan="2" gridSpan="2">
                  <a:txBody>
                    <a:bodyPr/>
                    <a:lstStyle/>
                    <a:p>
                      <a:pPr algn="ctr" fontAlgn="ctr"/>
                      <a:r>
                        <a:rPr lang="en-US" sz="1800" u="none" strike="noStrike" dirty="0">
                          <a:effectLst/>
                        </a:rPr>
                        <a:t>Non-back tracking</a:t>
                      </a:r>
                    </a:p>
                    <a:p>
                      <a:pPr algn="ctr" fontAlgn="ctr"/>
                      <a:r>
                        <a:rPr lang="en-US" sz="1800" u="none" strike="noStrike" dirty="0">
                          <a:effectLst/>
                        </a:rPr>
                        <a:t>LCP</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rowSpan="2" hMerge="1">
                  <a:txBody>
                    <a:bodyPr/>
                    <a:lstStyle/>
                    <a:p>
                      <a:pPr algn="ctr" fontAlgn="ct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tc>
                <a:tc rowSpan="2">
                  <a:txBody>
                    <a:bodyPr/>
                    <a:lstStyle/>
                    <a:p>
                      <a:pPr marL="0" marR="0" lvl="0" indent="0" algn="ctr" defTabSz="609585" rtl="0" eaLnBrk="1" fontAlgn="b" latinLnBrk="0" hangingPunct="1">
                        <a:lnSpc>
                          <a:spcPct val="100000"/>
                        </a:lnSpc>
                        <a:spcBef>
                          <a:spcPts val="0"/>
                        </a:spcBef>
                        <a:spcAft>
                          <a:spcPts val="0"/>
                        </a:spcAft>
                        <a:buClrTx/>
                        <a:buSzTx/>
                        <a:buFontTx/>
                        <a:buNone/>
                        <a:tabLst/>
                        <a:defRPr/>
                      </a:pPr>
                      <a:r>
                        <a:rPr lang="en-US" altLang="zh-CN" sz="1800" u="none" strike="noStrike" dirty="0">
                          <a:effectLst/>
                        </a:rPr>
                        <a:t>Eigengap</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extLst>
                  <a:ext uri="{0D108BD9-81ED-4DB2-BD59-A6C34878D82A}">
                    <a16:rowId xmlns:a16="http://schemas.microsoft.com/office/drawing/2014/main" val="4113644759"/>
                  </a:ext>
                </a:extLst>
              </a:tr>
              <a:tr h="52818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b"/>
                      <a:r>
                        <a:rPr lang="en-US" sz="1800" u="none" strike="noStrike">
                          <a:effectLst/>
                        </a:rPr>
                        <a:t>c</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m</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dirty="0" err="1">
                          <a:effectLst/>
                        </a:rPr>
                        <a:t>nmi</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ecs</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c</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m</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nmi</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sz="1800" u="none" strike="noStrike">
                          <a:effectLst/>
                        </a:rPr>
                        <a:t>ecs</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vMerge="1">
                  <a:txBody>
                    <a:bodyPr/>
                    <a:lstStyle/>
                    <a:p>
                      <a:pPr algn="l"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b"/>
                </a:tc>
                <a:extLst>
                  <a:ext uri="{0D108BD9-81ED-4DB2-BD59-A6C34878D82A}">
                    <a16:rowId xmlns:a16="http://schemas.microsoft.com/office/drawing/2014/main" val="3530483420"/>
                  </a:ext>
                </a:extLst>
              </a:tr>
              <a:tr h="528187">
                <a:tc>
                  <a:txBody>
                    <a:bodyPr/>
                    <a:lstStyle/>
                    <a:p>
                      <a:pPr algn="ctr" fontAlgn="b"/>
                      <a:r>
                        <a:rPr lang="en-US" sz="1800" u="none" strike="noStrike">
                          <a:effectLst/>
                        </a:rPr>
                        <a:t>Email_eu</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42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0.2880 </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14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0.3492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0.5668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0.3003 </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0.0000 </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0.0000 </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0.0669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17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gridSpan="2">
                  <a:txBody>
                    <a:bodyPr/>
                    <a:lstStyle/>
                    <a:p>
                      <a:pPr algn="ctr" fontAlgn="b"/>
                      <a:r>
                        <a:rPr lang="en-US" altLang="zh-CN" sz="1800" u="none" strike="noStrike" dirty="0">
                          <a:effectLst/>
                        </a:rPr>
                        <a:t>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hMerge="1">
                  <a:txBody>
                    <a:bodyPr/>
                    <a:lstStyle/>
                    <a:p>
                      <a:pPr algn="r" fontAlgn="b"/>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b"/>
                </a:tc>
                <a:tc>
                  <a:txBody>
                    <a:bodyPr/>
                    <a:lstStyle/>
                    <a:p>
                      <a:pPr marL="0" algn="ctr" defTabSz="609585" rtl="0" eaLnBrk="1" fontAlgn="b" latinLnBrk="0" hangingPunct="1"/>
                      <a:r>
                        <a:rPr lang="en-US" altLang="zh-CN" sz="1800" u="none" strike="noStrike" kern="1200" dirty="0">
                          <a:solidFill>
                            <a:schemeClr val="dk1"/>
                          </a:solidFill>
                          <a:effectLst/>
                          <a:latin typeface="+mn-lt"/>
                          <a:ea typeface="+mn-ea"/>
                          <a:cs typeface="+mn-cs"/>
                        </a:rPr>
                        <a:t>5</a:t>
                      </a:r>
                      <a:endParaRPr lang="zh-CN" altLang="en-US" sz="1800" u="none" strike="noStrike" kern="1200" dirty="0">
                        <a:solidFill>
                          <a:schemeClr val="dk1"/>
                        </a:solidFill>
                        <a:effectLst/>
                        <a:latin typeface="+mn-lt"/>
                        <a:ea typeface="+mn-ea"/>
                        <a:cs typeface="+mn-cs"/>
                      </a:endParaRPr>
                    </a:p>
                  </a:txBody>
                  <a:tcPr marL="5695" marR="5695" marT="5695" marB="0" anchor="ctr" anchorCtr="1"/>
                </a:tc>
                <a:extLst>
                  <a:ext uri="{0D108BD9-81ED-4DB2-BD59-A6C34878D82A}">
                    <a16:rowId xmlns:a16="http://schemas.microsoft.com/office/drawing/2014/main" val="3171608926"/>
                  </a:ext>
                </a:extLst>
              </a:tr>
              <a:tr h="528187">
                <a:tc>
                  <a:txBody>
                    <a:bodyPr/>
                    <a:lstStyle/>
                    <a:p>
                      <a:pPr algn="ctr" fontAlgn="b"/>
                      <a:r>
                        <a:rPr lang="en-US" sz="1800" u="none" strike="noStrike">
                          <a:effectLst/>
                        </a:rPr>
                        <a:t>Cora</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0.6401 </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68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0.7166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0.4146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0.1896 </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181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0.6728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b="1" u="none" strike="noStrike" dirty="0">
                          <a:effectLst/>
                        </a:rPr>
                        <a:t>0.4271</a:t>
                      </a:r>
                      <a:r>
                        <a:rPr lang="en-US" altLang="zh-CN" sz="1800" u="none" strike="noStrike" dirty="0">
                          <a:effectLst/>
                        </a:rPr>
                        <a:t> </a:t>
                      </a:r>
                      <a:endParaRPr lang="en-US" altLang="zh-CN" sz="1800" b="1"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0.1648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40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gridSpan="2">
                  <a:txBody>
                    <a:bodyPr/>
                    <a:lstStyle/>
                    <a:p>
                      <a:pPr algn="ctr" fontAlgn="b"/>
                      <a:r>
                        <a:rPr lang="en-US" altLang="zh-CN" sz="1800" u="none" strike="noStrike" dirty="0">
                          <a:effectLst/>
                        </a:rPr>
                        <a:t>39</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hMerge="1">
                  <a:txBody>
                    <a:bodyPr/>
                    <a:lstStyle/>
                    <a:p>
                      <a:pPr algn="r" fontAlgn="b"/>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b"/>
                </a:tc>
                <a:tc>
                  <a:txBody>
                    <a:bodyPr/>
                    <a:lstStyle/>
                    <a:p>
                      <a:pPr marL="0" algn="ctr" defTabSz="609585" rtl="0" eaLnBrk="1" fontAlgn="b" latinLnBrk="0" hangingPunct="1"/>
                      <a:r>
                        <a:rPr lang="en-US" altLang="zh-CN" sz="1800" u="none" strike="noStrike" kern="1200" dirty="0">
                          <a:solidFill>
                            <a:schemeClr val="dk1"/>
                          </a:solidFill>
                          <a:effectLst/>
                          <a:latin typeface="+mn-lt"/>
                          <a:ea typeface="+mn-ea"/>
                          <a:cs typeface="+mn-cs"/>
                        </a:rPr>
                        <a:t>2</a:t>
                      </a:r>
                      <a:endParaRPr lang="zh-CN" altLang="en-US" sz="1800" u="none" strike="noStrike" kern="1200" dirty="0">
                        <a:solidFill>
                          <a:schemeClr val="dk1"/>
                        </a:solidFill>
                        <a:effectLst/>
                        <a:latin typeface="+mn-lt"/>
                        <a:ea typeface="+mn-ea"/>
                        <a:cs typeface="+mn-cs"/>
                      </a:endParaRPr>
                    </a:p>
                  </a:txBody>
                  <a:tcPr marL="5695" marR="5695" marT="5695" marB="0" anchor="ctr" anchorCtr="1"/>
                </a:tc>
                <a:extLst>
                  <a:ext uri="{0D108BD9-81ED-4DB2-BD59-A6C34878D82A}">
                    <a16:rowId xmlns:a16="http://schemas.microsoft.com/office/drawing/2014/main" val="1351560284"/>
                  </a:ext>
                </a:extLst>
              </a:tr>
              <a:tr h="528187">
                <a:tc>
                  <a:txBody>
                    <a:bodyPr/>
                    <a:lstStyle/>
                    <a:p>
                      <a:pPr algn="ctr" fontAlgn="b"/>
                      <a:r>
                        <a:rPr lang="en-US" sz="1800" u="none" strike="noStrike" dirty="0">
                          <a:effectLst/>
                        </a:rPr>
                        <a:t>Citeseer</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6</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0.5042 </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311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b="1" u="none" strike="noStrike" dirty="0">
                          <a:effectLst/>
                        </a:rPr>
                        <a:t>0.8276</a:t>
                      </a:r>
                      <a:endParaRPr lang="en-US" altLang="zh-CN" sz="1800" b="1"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0.3307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0.0560 </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505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a:effectLst/>
                        </a:rPr>
                        <a:t>0.7691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b="1" u="none" strike="noStrike" dirty="0">
                          <a:effectLst/>
                        </a:rPr>
                        <a:t>0.3889</a:t>
                      </a:r>
                      <a:r>
                        <a:rPr lang="en-US" altLang="zh-CN" sz="1800" u="none" strike="noStrike" dirty="0">
                          <a:effectLst/>
                        </a:rPr>
                        <a:t> </a:t>
                      </a:r>
                      <a:endParaRPr lang="en-US" altLang="zh-CN" sz="1800" b="1"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0.0619</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a:txBody>
                    <a:bodyPr/>
                    <a:lstStyle/>
                    <a:p>
                      <a:pPr algn="ctr" fontAlgn="b"/>
                      <a:r>
                        <a:rPr lang="en-US" altLang="zh-CN" sz="1800" u="none" strike="noStrike" dirty="0">
                          <a:effectLst/>
                        </a:rPr>
                        <a:t>17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gridSpan="2">
                  <a:txBody>
                    <a:bodyPr/>
                    <a:lstStyle/>
                    <a:p>
                      <a:pPr algn="ctr" fontAlgn="b"/>
                      <a:r>
                        <a:rPr lang="en-US" altLang="zh-CN" sz="1800" u="none" strike="noStrike" dirty="0">
                          <a:effectLst/>
                        </a:rPr>
                        <a:t>16</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ctr" anchorCtr="1"/>
                </a:tc>
                <a:tc hMerge="1">
                  <a:txBody>
                    <a:bodyPr/>
                    <a:lstStyle/>
                    <a:p>
                      <a:pPr algn="r" fontAlgn="b"/>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5695" marR="5695" marT="5695" marB="0" anchor="b"/>
                </a:tc>
                <a:tc>
                  <a:txBody>
                    <a:bodyPr/>
                    <a:lstStyle/>
                    <a:p>
                      <a:pPr marL="0" algn="ctr" defTabSz="609585" rtl="0" eaLnBrk="1" fontAlgn="b" latinLnBrk="0" hangingPunct="1"/>
                      <a:r>
                        <a:rPr lang="en-US" altLang="zh-CN" sz="1800" u="none" strike="noStrike" kern="1200" dirty="0">
                          <a:solidFill>
                            <a:schemeClr val="dk1"/>
                          </a:solidFill>
                          <a:effectLst/>
                          <a:latin typeface="+mn-lt"/>
                          <a:ea typeface="+mn-ea"/>
                          <a:cs typeface="+mn-cs"/>
                        </a:rPr>
                        <a:t>3</a:t>
                      </a:r>
                      <a:endParaRPr lang="zh-CN" altLang="en-US" sz="1800" u="none" strike="noStrike" kern="1200" dirty="0">
                        <a:solidFill>
                          <a:schemeClr val="dk1"/>
                        </a:solidFill>
                        <a:effectLst/>
                        <a:latin typeface="+mn-lt"/>
                        <a:ea typeface="+mn-ea"/>
                        <a:cs typeface="+mn-cs"/>
                      </a:endParaRPr>
                    </a:p>
                  </a:txBody>
                  <a:tcPr marL="5695" marR="5695" marT="5695" marB="0" anchor="ctr" anchorCtr="1"/>
                </a:tc>
                <a:extLst>
                  <a:ext uri="{0D108BD9-81ED-4DB2-BD59-A6C34878D82A}">
                    <a16:rowId xmlns:a16="http://schemas.microsoft.com/office/drawing/2014/main" val="2800807710"/>
                  </a:ext>
                </a:extLst>
              </a:tr>
            </a:tbl>
          </a:graphicData>
        </a:graphic>
      </p:graphicFrame>
    </p:spTree>
    <p:extLst>
      <p:ext uri="{BB962C8B-B14F-4D97-AF65-F5344CB8AC3E}">
        <p14:creationId xmlns:p14="http://schemas.microsoft.com/office/powerpoint/2010/main" val="1793259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714" y="274639"/>
            <a:ext cx="11218509" cy="1143000"/>
          </a:xfrm>
        </p:spPr>
        <p:txBody>
          <a:bodyPr/>
          <a:lstStyle/>
          <a:p>
            <a:r>
              <a:rPr lang="en-GB" dirty="0"/>
              <a:t>Conclusions</a:t>
            </a:r>
          </a:p>
        </p:txBody>
      </p:sp>
      <p:sp>
        <p:nvSpPr>
          <p:cNvPr id="3" name="Content Placeholder 2"/>
          <p:cNvSpPr>
            <a:spLocks noGrp="1"/>
          </p:cNvSpPr>
          <p:nvPr>
            <p:ph idx="1"/>
          </p:nvPr>
        </p:nvSpPr>
        <p:spPr>
          <a:xfrm>
            <a:off x="636813" y="1335507"/>
            <a:ext cx="11142309" cy="5053262"/>
          </a:xfrm>
        </p:spPr>
        <p:txBody>
          <a:bodyPr>
            <a:normAutofit/>
          </a:bodyPr>
          <a:lstStyle/>
          <a:p>
            <a:r>
              <a:rPr lang="en-GB" sz="2800" dirty="0"/>
              <a:t>Among considered clustering algorithms, LCP is superior in modularity consistently;</a:t>
            </a:r>
          </a:p>
          <a:p>
            <a:r>
              <a:rPr lang="en-GB" sz="2800" dirty="0"/>
              <a:t>In case when clusters are visible in a graph, LCP identifies partitions with the highest NMI measure</a:t>
            </a:r>
          </a:p>
          <a:p>
            <a:pPr lvl="1"/>
            <a:r>
              <a:rPr lang="en-GB" sz="2000" dirty="0"/>
              <a:t>In other cases, LCP provides lower NMI value, because it identifies different partition from the original one, but with higher modularity;</a:t>
            </a:r>
          </a:p>
          <a:p>
            <a:r>
              <a:rPr lang="en-US" altLang="zh-CN" sz="2800" dirty="0"/>
              <a:t>LCP dominants ECS metric even when clusters are not visible. And ECS reveals how real number of clusters as input benefit LCP partitions;</a:t>
            </a:r>
          </a:p>
          <a:p>
            <a:r>
              <a:rPr lang="en-GB" altLang="zh-CN" sz="2800" dirty="0"/>
              <a:t>Non-back tracking LCP algorithm achieves as good results as the non-back tracking method </a:t>
            </a:r>
            <a:r>
              <a:rPr lang="en-US" altLang="zh-CN" sz="2800" dirty="0"/>
              <a:t>except LFR benchmark</a:t>
            </a:r>
            <a:r>
              <a:rPr lang="en-GB" altLang="zh-CN" sz="2800" dirty="0"/>
              <a:t>, while providing a clear underlying process and reasoning.</a:t>
            </a:r>
          </a:p>
          <a:p>
            <a:endParaRPr lang="en-GB" sz="2800" dirty="0"/>
          </a:p>
        </p:txBody>
      </p:sp>
    </p:spTree>
    <p:extLst>
      <p:ext uri="{BB962C8B-B14F-4D97-AF65-F5344CB8AC3E}">
        <p14:creationId xmlns:p14="http://schemas.microsoft.com/office/powerpoint/2010/main" val="2948383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982" y="2909010"/>
            <a:ext cx="3062036" cy="1039979"/>
          </a:xfrm>
        </p:spPr>
        <p:txBody>
          <a:bodyPr>
            <a:noAutofit/>
          </a:bodyPr>
          <a:lstStyle/>
          <a:p>
            <a:r>
              <a:rPr lang="en-GB" sz="5400" dirty="0"/>
              <a:t>Appendix</a:t>
            </a:r>
          </a:p>
        </p:txBody>
      </p:sp>
    </p:spTree>
    <p:extLst>
      <p:ext uri="{BB962C8B-B14F-4D97-AF65-F5344CB8AC3E}">
        <p14:creationId xmlns:p14="http://schemas.microsoft.com/office/powerpoint/2010/main" val="3067060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42876" y="93664"/>
            <a:ext cx="11683218" cy="685800"/>
          </a:xfrm>
        </p:spPr>
        <p:txBody>
          <a:bodyPr/>
          <a:lstStyle/>
          <a:p>
            <a:r>
              <a:rPr lang="en-GB" dirty="0"/>
              <a:t>Time-dependence of the LCP</a:t>
            </a:r>
          </a:p>
        </p:txBody>
      </p:sp>
      <p:sp>
        <p:nvSpPr>
          <p:cNvPr id="18" name="TextBox 17"/>
          <p:cNvSpPr txBox="1"/>
          <p:nvPr/>
        </p:nvSpPr>
        <p:spPr>
          <a:xfrm>
            <a:off x="253953" y="1353750"/>
            <a:ext cx="5750640" cy="923330"/>
          </a:xfrm>
          <a:prstGeom prst="rect">
            <a:avLst/>
          </a:prstGeom>
          <a:solidFill>
            <a:srgbClr val="00A6D6"/>
          </a:solidFill>
          <a:ln>
            <a:solidFill>
              <a:srgbClr val="00A6D6"/>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If all nodes share the same position, the LCP is in a trivial steady state. Thus, the all-one vector u is a trivial solution for the steady-state of LCP.</a:t>
            </a:r>
          </a:p>
        </p:txBody>
      </p:sp>
      <p:sp>
        <p:nvSpPr>
          <p:cNvPr id="19" name="TextBox 18"/>
          <p:cNvSpPr txBox="1"/>
          <p:nvPr/>
        </p:nvSpPr>
        <p:spPr>
          <a:xfrm>
            <a:off x="253953" y="2702866"/>
            <a:ext cx="5771720" cy="646331"/>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Instead, the hierarchical structure of the network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emerge in the time evolution of LCP!</a:t>
            </a:r>
          </a:p>
        </p:txBody>
      </p:sp>
      <mc:AlternateContent xmlns:mc="http://schemas.openxmlformats.org/markup-compatibility/2006" xmlns:a14="http://schemas.microsoft.com/office/drawing/2010/main">
        <mc:Choice Requires="a14">
          <p:sp>
            <p:nvSpPr>
              <p:cNvPr id="20" name="TextBox 19"/>
              <p:cNvSpPr txBox="1"/>
              <p:nvPr/>
            </p:nvSpPr>
            <p:spPr>
              <a:xfrm>
                <a:off x="253953" y="3497984"/>
                <a:ext cx="5771720" cy="923330"/>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scaled and shifted nodal position vector tends to the eigenvector </a:t>
                </a:r>
                <a14:m>
                  <m:oMath xmlns:m="http://schemas.openxmlformats.org/officeDocument/2006/math">
                    <m:sSub>
                      <m:sSubPr>
                        <m:ctrlPr>
                          <a:rPr kumimoji="0" lang="en-GB" sz="1800" b="0" i="1" u="none" strike="noStrike" kern="1200" cap="none" spc="0" normalizeH="0" baseline="0" noProof="0">
                            <a:ln>
                              <a:noFill/>
                            </a:ln>
                            <a:solidFill>
                              <a:prstClr val="white"/>
                            </a:solidFill>
                            <a:effectLst/>
                            <a:uLnTx/>
                            <a:uFillTx/>
                            <a:latin typeface="Cambria Math" panose="02040503050406030204" pitchFamily="18" charset="0"/>
                            <a:ea typeface="+mn-ea"/>
                          </a:rPr>
                        </m:ctrlPr>
                      </m:sSubPr>
                      <m:e>
                        <m:r>
                          <a:rPr kumimoji="0" lang="en-GB" sz="1800" b="0" i="0" u="none" strike="noStrike" kern="1200" cap="none" spc="0" normalizeH="0" baseline="0" noProof="0">
                            <a:ln>
                              <a:noFill/>
                            </a:ln>
                            <a:solidFill>
                              <a:prstClr val="white"/>
                            </a:solidFill>
                            <a:effectLst/>
                            <a:uLnTx/>
                            <a:uFillTx/>
                            <a:latin typeface="Cambria Math" panose="02040503050406030204" pitchFamily="18" charset="0"/>
                            <a:ea typeface="+mn-ea"/>
                          </a:rPr>
                          <m:t>𝑦</m:t>
                        </m:r>
                      </m:e>
                      <m:sub>
                        <m:r>
                          <a:rPr kumimoji="0" lang="en-GB" sz="1800" b="0" i="0" u="none" strike="noStrike" kern="1200" cap="none" spc="0" normalizeH="0" baseline="0" noProof="0">
                            <a:ln>
                              <a:noFill/>
                            </a:ln>
                            <a:solidFill>
                              <a:prstClr val="white"/>
                            </a:solidFill>
                            <a:effectLst/>
                            <a:uLnTx/>
                            <a:uFillTx/>
                            <a:latin typeface="Cambria Math" panose="02040503050406030204" pitchFamily="18" charset="0"/>
                            <a:ea typeface="+mn-ea"/>
                          </a:rPr>
                          <m:t>2</m:t>
                        </m:r>
                      </m:sub>
                    </m:sSub>
                  </m:oMath>
                </a14:m>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with an exponentially decreasing error in time k. Thus, we estimate the clusters based on </a:t>
                </a:r>
                <a14:m>
                  <m:oMath xmlns:m="http://schemas.openxmlformats.org/officeDocument/2006/math">
                    <m:sSub>
                      <m:sSubPr>
                        <m:ctrlPr>
                          <a:rPr kumimoji="0" lang="en-GB" sz="1800" b="0" i="1" u="none" strike="noStrike" kern="1200" cap="none" spc="0" normalizeH="0" baseline="0" noProof="0">
                            <a:ln>
                              <a:noFill/>
                            </a:ln>
                            <a:solidFill>
                              <a:prstClr val="white"/>
                            </a:solidFill>
                            <a:effectLst/>
                            <a:uLnTx/>
                            <a:uFillTx/>
                            <a:latin typeface="Cambria Math" panose="02040503050406030204" pitchFamily="18" charset="0"/>
                            <a:ea typeface="+mn-ea"/>
                          </a:rPr>
                        </m:ctrlPr>
                      </m:sSubPr>
                      <m:e>
                        <m:r>
                          <a:rPr kumimoji="0" lang="en-GB" sz="1800" b="0" i="0" u="none" strike="noStrike" kern="1200" cap="none" spc="0" normalizeH="0" baseline="0" noProof="0">
                            <a:ln>
                              <a:noFill/>
                            </a:ln>
                            <a:solidFill>
                              <a:prstClr val="white"/>
                            </a:solidFill>
                            <a:effectLst/>
                            <a:uLnTx/>
                            <a:uFillTx/>
                            <a:latin typeface="Cambria Math" panose="02040503050406030204" pitchFamily="18" charset="0"/>
                            <a:ea typeface="+mn-ea"/>
                          </a:rPr>
                          <m:t>𝑦</m:t>
                        </m:r>
                      </m:e>
                      <m:sub>
                        <m:r>
                          <a:rPr kumimoji="0" lang="en-GB" sz="1800" b="0" i="0" u="none" strike="noStrike" kern="1200" cap="none" spc="0" normalizeH="0" baseline="0" noProof="0">
                            <a:ln>
                              <a:noFill/>
                            </a:ln>
                            <a:solidFill>
                              <a:prstClr val="white"/>
                            </a:solidFill>
                            <a:effectLst/>
                            <a:uLnTx/>
                            <a:uFillTx/>
                            <a:latin typeface="Cambria Math" panose="02040503050406030204" pitchFamily="18" charset="0"/>
                            <a:ea typeface="+mn-ea"/>
                          </a:rPr>
                          <m:t>2</m:t>
                        </m:r>
                      </m:sub>
                    </m:sSub>
                  </m:oMath>
                </a14:m>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p:txBody>
          </p:sp>
        </mc:Choice>
        <mc:Fallback xmlns="">
          <p:sp>
            <p:nvSpPr>
              <p:cNvPr id="20" name="TextBox 19"/>
              <p:cNvSpPr txBox="1">
                <a:spLocks noRot="1" noChangeAspect="1" noMove="1" noResize="1" noEditPoints="1" noAdjustHandles="1" noChangeArrowheads="1" noChangeShapeType="1" noTextEdit="1"/>
              </p:cNvSpPr>
              <p:nvPr/>
            </p:nvSpPr>
            <p:spPr>
              <a:xfrm>
                <a:off x="253953" y="3497984"/>
                <a:ext cx="5771720" cy="923330"/>
              </a:xfrm>
              <a:prstGeom prst="rect">
                <a:avLst/>
              </a:prstGeom>
              <a:blipFill>
                <a:blip r:embed="rId3"/>
                <a:stretch>
                  <a:fillRect l="-844" t="-3268" b="-9150"/>
                </a:stretch>
              </a:blipFill>
              <a:ln>
                <a:solidFill>
                  <a:srgbClr val="00A6D6"/>
                </a:solidFill>
              </a:ln>
            </p:spPr>
            <p:txBody>
              <a:bodyPr/>
              <a:lstStyle/>
              <a:p>
                <a:r>
                  <a:rPr lang="en-GB">
                    <a:noFill/>
                  </a:rPr>
                  <a:t> </a:t>
                </a:r>
              </a:p>
            </p:txBody>
          </p:sp>
        </mc:Fallback>
      </mc:AlternateContent>
      <p:grpSp>
        <p:nvGrpSpPr>
          <p:cNvPr id="5" name="Group 4"/>
          <p:cNvGrpSpPr/>
          <p:nvPr/>
        </p:nvGrpSpPr>
        <p:grpSpPr>
          <a:xfrm>
            <a:off x="7280211" y="3497984"/>
            <a:ext cx="4335922" cy="923330"/>
            <a:chOff x="7280211" y="4520873"/>
            <a:chExt cx="4335922" cy="923330"/>
          </a:xfrm>
        </p:grpSpPr>
        <p:pic>
          <p:nvPicPr>
            <p:cNvPr id="16" name="Picture 15"/>
            <p:cNvPicPr>
              <a:picLocks noChangeAspect="1"/>
            </p:cNvPicPr>
            <p:nvPr/>
          </p:nvPicPr>
          <p:blipFill rotWithShape="1">
            <a:blip r:embed="rId4"/>
            <a:srcRect l="3933" t="13792" r="3515" b="21696"/>
            <a:stretch/>
          </p:blipFill>
          <p:spPr>
            <a:xfrm>
              <a:off x="7456603" y="4612296"/>
              <a:ext cx="4048877" cy="740483"/>
            </a:xfrm>
            <a:prstGeom prst="rect">
              <a:avLst/>
            </a:prstGeom>
          </p:spPr>
        </p:pic>
        <p:sp>
          <p:nvSpPr>
            <p:cNvPr id="21" name="Rectangle 20"/>
            <p:cNvSpPr/>
            <p:nvPr/>
          </p:nvSpPr>
          <p:spPr>
            <a:xfrm>
              <a:off x="7280211" y="4520873"/>
              <a:ext cx="4335922" cy="923330"/>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 name="Group 3"/>
          <p:cNvGrpSpPr/>
          <p:nvPr/>
        </p:nvGrpSpPr>
        <p:grpSpPr>
          <a:xfrm>
            <a:off x="7280211" y="1076751"/>
            <a:ext cx="4335922" cy="1477328"/>
            <a:chOff x="7280211" y="1076751"/>
            <a:chExt cx="4335922" cy="1477328"/>
          </a:xfrm>
        </p:grpSpPr>
        <p:pic>
          <p:nvPicPr>
            <p:cNvPr id="12" name="Picture 11"/>
            <p:cNvPicPr>
              <a:picLocks noChangeAspect="1"/>
            </p:cNvPicPr>
            <p:nvPr/>
          </p:nvPicPr>
          <p:blipFill>
            <a:blip r:embed="rId5"/>
            <a:stretch>
              <a:fillRect/>
            </a:stretch>
          </p:blipFill>
          <p:spPr>
            <a:xfrm>
              <a:off x="7503625" y="1367383"/>
              <a:ext cx="4001855" cy="410047"/>
            </a:xfrm>
            <a:prstGeom prst="rect">
              <a:avLst/>
            </a:prstGeom>
          </p:spPr>
        </p:pic>
        <p:pic>
          <p:nvPicPr>
            <p:cNvPr id="13" name="Picture 12"/>
            <p:cNvPicPr>
              <a:picLocks noChangeAspect="1"/>
            </p:cNvPicPr>
            <p:nvPr/>
          </p:nvPicPr>
          <p:blipFill rotWithShape="1">
            <a:blip r:embed="rId6"/>
            <a:srcRect l="4588" t="20005" r="8766" b="26408"/>
            <a:stretch/>
          </p:blipFill>
          <p:spPr>
            <a:xfrm>
              <a:off x="7788509" y="1948838"/>
              <a:ext cx="3658760" cy="379771"/>
            </a:xfrm>
            <a:prstGeom prst="rect">
              <a:avLst/>
            </a:prstGeom>
          </p:spPr>
        </p:pic>
        <p:sp>
          <p:nvSpPr>
            <p:cNvPr id="22" name="Rectangle 21"/>
            <p:cNvSpPr/>
            <p:nvPr/>
          </p:nvSpPr>
          <p:spPr>
            <a:xfrm>
              <a:off x="7280211" y="1076751"/>
              <a:ext cx="4335922" cy="1477328"/>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 name="Group 1"/>
          <p:cNvGrpSpPr/>
          <p:nvPr/>
        </p:nvGrpSpPr>
        <p:grpSpPr>
          <a:xfrm>
            <a:off x="7280211" y="2702866"/>
            <a:ext cx="4335922" cy="646331"/>
            <a:chOff x="7590882" y="2523362"/>
            <a:chExt cx="4335922" cy="646331"/>
          </a:xfrm>
        </p:grpSpPr>
        <p:pic>
          <p:nvPicPr>
            <p:cNvPr id="14" name="Picture 13"/>
            <p:cNvPicPr>
              <a:picLocks noChangeAspect="1"/>
            </p:cNvPicPr>
            <p:nvPr/>
          </p:nvPicPr>
          <p:blipFill rotWithShape="1">
            <a:blip r:embed="rId7"/>
            <a:srcRect l="4266" t="16124" r="14559" b="19930"/>
            <a:stretch/>
          </p:blipFill>
          <p:spPr>
            <a:xfrm>
              <a:off x="7703644" y="2595893"/>
              <a:ext cx="4223160" cy="573800"/>
            </a:xfrm>
            <a:prstGeom prst="rect">
              <a:avLst/>
            </a:prstGeom>
          </p:spPr>
        </p:pic>
        <p:sp>
          <p:nvSpPr>
            <p:cNvPr id="23" name="Rectangle 22"/>
            <p:cNvSpPr/>
            <p:nvPr/>
          </p:nvSpPr>
          <p:spPr>
            <a:xfrm>
              <a:off x="7590882" y="2523362"/>
              <a:ext cx="4335922" cy="646331"/>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6" name="Group 5"/>
          <p:cNvGrpSpPr/>
          <p:nvPr/>
        </p:nvGrpSpPr>
        <p:grpSpPr>
          <a:xfrm>
            <a:off x="3031634" y="4885612"/>
            <a:ext cx="6431485" cy="1402393"/>
            <a:chOff x="3289384" y="4965392"/>
            <a:chExt cx="6431485" cy="1402393"/>
          </a:xfrm>
        </p:grpSpPr>
        <p:pic>
          <p:nvPicPr>
            <p:cNvPr id="24" name="Picture 23"/>
            <p:cNvPicPr>
              <a:picLocks noChangeAspect="1"/>
            </p:cNvPicPr>
            <p:nvPr/>
          </p:nvPicPr>
          <p:blipFill>
            <a:blip r:embed="rId8"/>
            <a:stretch>
              <a:fillRect/>
            </a:stretch>
          </p:blipFill>
          <p:spPr>
            <a:xfrm>
              <a:off x="3363686" y="5056816"/>
              <a:ext cx="6129057" cy="1310969"/>
            </a:xfrm>
            <a:prstGeom prst="rect">
              <a:avLst/>
            </a:prstGeom>
          </p:spPr>
        </p:pic>
        <p:sp>
          <p:nvSpPr>
            <p:cNvPr id="25" name="Rectangle 24"/>
            <p:cNvSpPr/>
            <p:nvPr/>
          </p:nvSpPr>
          <p:spPr>
            <a:xfrm>
              <a:off x="3289384" y="4965392"/>
              <a:ext cx="6431485" cy="1402392"/>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05074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971" y="209181"/>
            <a:ext cx="9454017" cy="623386"/>
          </a:xfrm>
        </p:spPr>
        <p:txBody>
          <a:bodyPr>
            <a:normAutofit fontScale="90000"/>
          </a:bodyPr>
          <a:lstStyle/>
          <a:p>
            <a:r>
              <a:rPr lang="en-GB" dirty="0"/>
              <a:t>Modularity index m optimisation</a:t>
            </a:r>
          </a:p>
        </p:txBody>
      </p:sp>
      <mc:AlternateContent xmlns:mc="http://schemas.openxmlformats.org/markup-compatibility/2006" xmlns:a14="http://schemas.microsoft.com/office/drawing/2010/main">
        <mc:Choice Requires="a14">
          <p:sp>
            <p:nvSpPr>
              <p:cNvPr id="16" name="TextBox 15"/>
              <p:cNvSpPr txBox="1"/>
              <p:nvPr/>
            </p:nvSpPr>
            <p:spPr>
              <a:xfrm>
                <a:off x="172328" y="1059628"/>
                <a:ext cx="6179376" cy="923330"/>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Based on the sorted eigenvector </a:t>
                </a:r>
                <a14:m>
                  <m:oMath xmlns:m="http://schemas.openxmlformats.org/officeDocument/2006/math">
                    <m:sSub>
                      <m:sSubPr>
                        <m:ctrlPr>
                          <a:rPr kumimoji="0" lang="en-GB" sz="1800" b="0" i="1" u="none" strike="noStrike" kern="1200" cap="none" spc="0" normalizeH="0" baseline="0" noProof="0">
                            <a:ln>
                              <a:noFill/>
                            </a:ln>
                            <a:solidFill>
                              <a:prstClr val="white"/>
                            </a:solidFill>
                            <a:effectLst/>
                            <a:uLnTx/>
                            <a:uFillTx/>
                            <a:latin typeface="Cambria Math" panose="02040503050406030204" pitchFamily="18" charset="0"/>
                            <a:ea typeface="+mn-ea"/>
                          </a:rPr>
                        </m:ctrlPr>
                      </m:sSubPr>
                      <m:e>
                        <m:r>
                          <a:rPr kumimoji="0" lang="en-GB" sz="1800" b="0" i="0" u="none" strike="noStrike" kern="1200" cap="none" spc="0" normalizeH="0" baseline="0" noProof="0">
                            <a:ln>
                              <a:noFill/>
                            </a:ln>
                            <a:solidFill>
                              <a:prstClr val="white"/>
                            </a:solidFill>
                            <a:effectLst/>
                            <a:uLnTx/>
                            <a:uFillTx/>
                            <a:latin typeface="Cambria Math" panose="02040503050406030204" pitchFamily="18" charset="0"/>
                            <a:ea typeface="+mn-ea"/>
                          </a:rPr>
                          <m:t>𝑦</m:t>
                        </m:r>
                      </m:e>
                      <m:sub>
                        <m:r>
                          <a:rPr kumimoji="0" lang="en-GB" sz="1800" b="0" i="0" u="none" strike="noStrike" kern="1200" cap="none" spc="0" normalizeH="0" baseline="0" noProof="0">
                            <a:ln>
                              <a:noFill/>
                            </a:ln>
                            <a:solidFill>
                              <a:prstClr val="white"/>
                            </a:solidFill>
                            <a:effectLst/>
                            <a:uLnTx/>
                            <a:uFillTx/>
                            <a:latin typeface="Cambria Math" panose="02040503050406030204" pitchFamily="18" charset="0"/>
                            <a:ea typeface="+mn-ea"/>
                          </a:rPr>
                          <m:t>2</m:t>
                        </m:r>
                      </m:sub>
                    </m:sSub>
                  </m:oMath>
                </a14:m>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we define the permutation matrix R and transform the adjacency matrix A and the degree vector d.</a:t>
                </a:r>
              </a:p>
            </p:txBody>
          </p:sp>
        </mc:Choice>
        <mc:Fallback xmlns="">
          <p:sp>
            <p:nvSpPr>
              <p:cNvPr id="16" name="TextBox 15"/>
              <p:cNvSpPr txBox="1">
                <a:spLocks noRot="1" noChangeAspect="1" noMove="1" noResize="1" noEditPoints="1" noAdjustHandles="1" noChangeArrowheads="1" noChangeShapeType="1" noTextEdit="1"/>
              </p:cNvSpPr>
              <p:nvPr/>
            </p:nvSpPr>
            <p:spPr>
              <a:xfrm>
                <a:off x="172328" y="1059628"/>
                <a:ext cx="6179376" cy="923330"/>
              </a:xfrm>
              <a:prstGeom prst="rect">
                <a:avLst/>
              </a:prstGeom>
              <a:blipFill>
                <a:blip r:embed="rId3"/>
                <a:stretch>
                  <a:fillRect l="-689" t="-3268" r="-886" b="-9150"/>
                </a:stretch>
              </a:blipFill>
              <a:ln>
                <a:solidFill>
                  <a:srgbClr val="00A6D6"/>
                </a:solidFill>
              </a:ln>
            </p:spPr>
            <p:txBody>
              <a:bodyPr/>
              <a:lstStyle/>
              <a:p>
                <a:r>
                  <a:rPr lang="en-GB">
                    <a:noFill/>
                  </a:rPr>
                  <a:t> </a:t>
                </a:r>
              </a:p>
            </p:txBody>
          </p:sp>
        </mc:Fallback>
      </mc:AlternateContent>
      <p:sp>
        <p:nvSpPr>
          <p:cNvPr id="23" name="TextBox 22"/>
          <p:cNvSpPr txBox="1"/>
          <p:nvPr/>
        </p:nvSpPr>
        <p:spPr>
          <a:xfrm>
            <a:off x="172328" y="4708976"/>
            <a:ext cx="6179377" cy="1200329"/>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Transformed relation defines the modularity index m as a sum of the elements of the matrix within brackets, corresponding to clusters.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Such definition allows for a simple recursive optimisation.</a:t>
            </a:r>
          </a:p>
        </p:txBody>
      </p:sp>
      <p:pic>
        <p:nvPicPr>
          <p:cNvPr id="25" name="Picture 24"/>
          <p:cNvPicPr>
            <a:picLocks noChangeAspect="1"/>
          </p:cNvPicPr>
          <p:nvPr/>
        </p:nvPicPr>
        <p:blipFill rotWithShape="1">
          <a:blip r:embed="rId4"/>
          <a:srcRect l="3364" t="9248" r="6021" b="13746"/>
          <a:stretch/>
        </p:blipFill>
        <p:spPr>
          <a:xfrm>
            <a:off x="1797739" y="2069390"/>
            <a:ext cx="2849628" cy="2553154"/>
          </a:xfrm>
          <a:prstGeom prst="rect">
            <a:avLst/>
          </a:prstGeom>
        </p:spPr>
      </p:pic>
      <p:sp>
        <p:nvSpPr>
          <p:cNvPr id="26" name="Rectangle 25"/>
          <p:cNvSpPr/>
          <p:nvPr/>
        </p:nvSpPr>
        <p:spPr>
          <a:xfrm>
            <a:off x="1856835" y="2124717"/>
            <a:ext cx="663090" cy="60942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2519925" y="2717475"/>
            <a:ext cx="663090" cy="60942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3183015" y="3337249"/>
            <a:ext cx="663090" cy="60942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3846105" y="3937958"/>
            <a:ext cx="663090" cy="60942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1" name="Picture 150"/>
          <p:cNvPicPr>
            <a:picLocks noChangeAspect="1"/>
          </p:cNvPicPr>
          <p:nvPr/>
        </p:nvPicPr>
        <p:blipFill>
          <a:blip r:embed="rId5"/>
          <a:stretch>
            <a:fillRect/>
          </a:stretch>
        </p:blipFill>
        <p:spPr>
          <a:xfrm>
            <a:off x="6665807" y="1920337"/>
            <a:ext cx="5040445" cy="930013"/>
          </a:xfrm>
          <a:prstGeom prst="rect">
            <a:avLst/>
          </a:prstGeom>
        </p:spPr>
      </p:pic>
      <p:sp>
        <p:nvSpPr>
          <p:cNvPr id="152" name="Rectangle 151"/>
          <p:cNvSpPr/>
          <p:nvPr/>
        </p:nvSpPr>
        <p:spPr>
          <a:xfrm>
            <a:off x="6665807" y="1906259"/>
            <a:ext cx="5128662" cy="944091"/>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53" name="Group 152"/>
          <p:cNvGrpSpPr/>
          <p:nvPr/>
        </p:nvGrpSpPr>
        <p:grpSpPr>
          <a:xfrm>
            <a:off x="10062241" y="4925831"/>
            <a:ext cx="1281378" cy="611249"/>
            <a:chOff x="3774883" y="6100799"/>
            <a:chExt cx="1281378" cy="611249"/>
          </a:xfrm>
        </p:grpSpPr>
        <mc:AlternateContent xmlns:mc="http://schemas.openxmlformats.org/markup-compatibility/2006" xmlns:a14="http://schemas.microsoft.com/office/drawing/2010/main">
          <mc:Choice Requires="a14">
            <p:sp>
              <p:nvSpPr>
                <p:cNvPr id="154" name="TextBox 153"/>
                <p:cNvSpPr txBox="1"/>
                <p:nvPr/>
              </p:nvSpPr>
              <p:spPr>
                <a:xfrm>
                  <a:off x="3846157" y="6221757"/>
                  <a:ext cx="108427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𝑐</m:t>
                            </m:r>
                          </m:e>
                        </m:d>
                      </m:oMath>
                    </m:oMathPara>
                  </a14:m>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73" name="TextBox 172"/>
                <p:cNvSpPr txBox="1">
                  <a:spLocks noRot="1" noChangeAspect="1" noMove="1" noResize="1" noEditPoints="1" noAdjustHandles="1" noChangeArrowheads="1" noChangeShapeType="1" noTextEdit="1"/>
                </p:cNvSpPr>
                <p:nvPr/>
              </p:nvSpPr>
              <p:spPr>
                <a:xfrm>
                  <a:off x="3846157" y="6221757"/>
                  <a:ext cx="1084271" cy="369332"/>
                </a:xfrm>
                <a:prstGeom prst="rect">
                  <a:avLst/>
                </a:prstGeom>
                <a:blipFill>
                  <a:blip r:embed="rId6"/>
                  <a:stretch>
                    <a:fillRect l="-6742" b="-6667"/>
                  </a:stretch>
                </a:blipFill>
              </p:spPr>
              <p:txBody>
                <a:bodyPr/>
                <a:lstStyle/>
                <a:p>
                  <a:r>
                    <a:rPr lang="en-GB">
                      <a:noFill/>
                    </a:rPr>
                    <a:t> </a:t>
                  </a:r>
                </a:p>
              </p:txBody>
            </p:sp>
          </mc:Fallback>
        </mc:AlternateContent>
        <p:sp>
          <p:nvSpPr>
            <p:cNvPr id="155" name="Rectangle 154"/>
            <p:cNvSpPr/>
            <p:nvPr/>
          </p:nvSpPr>
          <p:spPr>
            <a:xfrm>
              <a:off x="3774883" y="6100799"/>
              <a:ext cx="1281378" cy="611249"/>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56" name="Group 155"/>
          <p:cNvGrpSpPr/>
          <p:nvPr/>
        </p:nvGrpSpPr>
        <p:grpSpPr>
          <a:xfrm>
            <a:off x="6351704" y="3317252"/>
            <a:ext cx="1988424" cy="1380808"/>
            <a:chOff x="64346" y="4492220"/>
            <a:chExt cx="1988424" cy="1380808"/>
          </a:xfrm>
        </p:grpSpPr>
        <p:sp>
          <p:nvSpPr>
            <p:cNvPr id="157" name="Rectangle 156"/>
            <p:cNvSpPr/>
            <p:nvPr/>
          </p:nvSpPr>
          <p:spPr>
            <a:xfrm>
              <a:off x="381343" y="449222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8" name="Rectangle 157"/>
            <p:cNvSpPr/>
            <p:nvPr/>
          </p:nvSpPr>
          <p:spPr>
            <a:xfrm>
              <a:off x="606768" y="449222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9" name="Rectangle 158"/>
            <p:cNvSpPr/>
            <p:nvPr/>
          </p:nvSpPr>
          <p:spPr>
            <a:xfrm>
              <a:off x="832193" y="44922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0" name="Rectangle 159"/>
            <p:cNvSpPr/>
            <p:nvPr/>
          </p:nvSpPr>
          <p:spPr>
            <a:xfrm>
              <a:off x="1057618" y="44922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1" name="Rectangle 160"/>
            <p:cNvSpPr/>
            <p:nvPr/>
          </p:nvSpPr>
          <p:spPr>
            <a:xfrm>
              <a:off x="1283043" y="44922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2" name="Rectangle 161"/>
            <p:cNvSpPr/>
            <p:nvPr/>
          </p:nvSpPr>
          <p:spPr>
            <a:xfrm>
              <a:off x="1508468" y="449600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3" name="Rectangle 162"/>
            <p:cNvSpPr/>
            <p:nvPr/>
          </p:nvSpPr>
          <p:spPr>
            <a:xfrm>
              <a:off x="381343" y="473156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4" name="Rectangle 163"/>
            <p:cNvSpPr/>
            <p:nvPr/>
          </p:nvSpPr>
          <p:spPr>
            <a:xfrm>
              <a:off x="606768" y="473156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5" name="Rectangle 164"/>
            <p:cNvSpPr/>
            <p:nvPr/>
          </p:nvSpPr>
          <p:spPr>
            <a:xfrm>
              <a:off x="832193" y="473156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6" name="Rectangle 165"/>
            <p:cNvSpPr/>
            <p:nvPr/>
          </p:nvSpPr>
          <p:spPr>
            <a:xfrm>
              <a:off x="1057618" y="473156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7" name="Rectangle 166"/>
            <p:cNvSpPr/>
            <p:nvPr/>
          </p:nvSpPr>
          <p:spPr>
            <a:xfrm>
              <a:off x="1283043" y="473156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8" name="Rectangle 167"/>
            <p:cNvSpPr/>
            <p:nvPr/>
          </p:nvSpPr>
          <p:spPr>
            <a:xfrm>
              <a:off x="1508468" y="473156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9" name="Rectangle 168"/>
            <p:cNvSpPr/>
            <p:nvPr/>
          </p:nvSpPr>
          <p:spPr>
            <a:xfrm>
              <a:off x="381343" y="497468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0" name="Rectangle 169"/>
            <p:cNvSpPr/>
            <p:nvPr/>
          </p:nvSpPr>
          <p:spPr>
            <a:xfrm>
              <a:off x="606768" y="497468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1" name="Rectangle 170"/>
            <p:cNvSpPr/>
            <p:nvPr/>
          </p:nvSpPr>
          <p:spPr>
            <a:xfrm>
              <a:off x="832193" y="497090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2" name="Rectangle 171"/>
            <p:cNvSpPr/>
            <p:nvPr/>
          </p:nvSpPr>
          <p:spPr>
            <a:xfrm>
              <a:off x="1057618" y="497090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3" name="Rectangle 172"/>
            <p:cNvSpPr/>
            <p:nvPr/>
          </p:nvSpPr>
          <p:spPr>
            <a:xfrm>
              <a:off x="1283043" y="497090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4" name="Rectangle 173"/>
            <p:cNvSpPr/>
            <p:nvPr/>
          </p:nvSpPr>
          <p:spPr>
            <a:xfrm>
              <a:off x="1508468" y="497090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5" name="Rectangle 174"/>
            <p:cNvSpPr/>
            <p:nvPr/>
          </p:nvSpPr>
          <p:spPr>
            <a:xfrm>
              <a:off x="381343" y="521402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6" name="Rectangle 175"/>
            <p:cNvSpPr/>
            <p:nvPr/>
          </p:nvSpPr>
          <p:spPr>
            <a:xfrm>
              <a:off x="606768" y="521402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7" name="Rectangle 176"/>
            <p:cNvSpPr/>
            <p:nvPr/>
          </p:nvSpPr>
          <p:spPr>
            <a:xfrm>
              <a:off x="832193" y="521024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8" name="Rectangle 177"/>
            <p:cNvSpPr/>
            <p:nvPr/>
          </p:nvSpPr>
          <p:spPr>
            <a:xfrm>
              <a:off x="1057618" y="521024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9" name="Rectangle 178"/>
            <p:cNvSpPr/>
            <p:nvPr/>
          </p:nvSpPr>
          <p:spPr>
            <a:xfrm>
              <a:off x="1283043" y="521024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0" name="Rectangle 179"/>
            <p:cNvSpPr/>
            <p:nvPr/>
          </p:nvSpPr>
          <p:spPr>
            <a:xfrm>
              <a:off x="1508468" y="521024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Rectangle 180"/>
            <p:cNvSpPr/>
            <p:nvPr/>
          </p:nvSpPr>
          <p:spPr>
            <a:xfrm>
              <a:off x="381343" y="545336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2" name="Rectangle 181"/>
            <p:cNvSpPr/>
            <p:nvPr/>
          </p:nvSpPr>
          <p:spPr>
            <a:xfrm>
              <a:off x="606768" y="544958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832193" y="544958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1057618" y="544958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1283043" y="544958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6" name="Rectangle 185"/>
            <p:cNvSpPr/>
            <p:nvPr/>
          </p:nvSpPr>
          <p:spPr>
            <a:xfrm>
              <a:off x="1508468" y="544958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7" name="Rectangle 186"/>
            <p:cNvSpPr/>
            <p:nvPr/>
          </p:nvSpPr>
          <p:spPr>
            <a:xfrm>
              <a:off x="381343" y="56889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8" name="Rectangle 187"/>
            <p:cNvSpPr/>
            <p:nvPr/>
          </p:nvSpPr>
          <p:spPr>
            <a:xfrm>
              <a:off x="606768" y="56889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9" name="Rectangle 188"/>
            <p:cNvSpPr/>
            <p:nvPr/>
          </p:nvSpPr>
          <p:spPr>
            <a:xfrm>
              <a:off x="832193" y="568892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90" name="Rectangle 189"/>
            <p:cNvSpPr/>
            <p:nvPr/>
          </p:nvSpPr>
          <p:spPr>
            <a:xfrm>
              <a:off x="1057618" y="568892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91" name="Rectangle 190"/>
            <p:cNvSpPr/>
            <p:nvPr/>
          </p:nvSpPr>
          <p:spPr>
            <a:xfrm>
              <a:off x="1283043" y="568892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92" name="Rectangle 191"/>
            <p:cNvSpPr/>
            <p:nvPr/>
          </p:nvSpPr>
          <p:spPr>
            <a:xfrm>
              <a:off x="1508468" y="568892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93" name="TextBox 192"/>
                <p:cNvSpPr txBox="1"/>
                <p:nvPr/>
              </p:nvSpPr>
              <p:spPr>
                <a:xfrm>
                  <a:off x="64346" y="4492220"/>
                  <a:ext cx="28116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75" name="TextBox 174"/>
                <p:cNvSpPr txBox="1">
                  <a:spLocks noRot="1" noChangeAspect="1" noMove="1" noResize="1" noEditPoints="1" noAdjustHandles="1" noChangeArrowheads="1" noChangeShapeType="1" noTextEdit="1"/>
                </p:cNvSpPr>
                <p:nvPr/>
              </p:nvSpPr>
              <p:spPr>
                <a:xfrm>
                  <a:off x="64346" y="4492220"/>
                  <a:ext cx="281167" cy="276999"/>
                </a:xfrm>
                <a:prstGeom prst="rect">
                  <a:avLst/>
                </a:prstGeom>
                <a:blipFill>
                  <a:blip r:embed="rId7"/>
                  <a:stretch>
                    <a:fillRect l="-19565" r="-8696"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4" name="TextBox 193"/>
                <p:cNvSpPr txBox="1"/>
                <p:nvPr/>
              </p:nvSpPr>
              <p:spPr>
                <a:xfrm>
                  <a:off x="1771603" y="5495188"/>
                  <a:ext cx="28116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78" name="TextBox 177"/>
                <p:cNvSpPr txBox="1">
                  <a:spLocks noRot="1" noChangeAspect="1" noMove="1" noResize="1" noEditPoints="1" noAdjustHandles="1" noChangeArrowheads="1" noChangeShapeType="1" noTextEdit="1"/>
                </p:cNvSpPr>
                <p:nvPr/>
              </p:nvSpPr>
              <p:spPr>
                <a:xfrm>
                  <a:off x="1771603" y="5495188"/>
                  <a:ext cx="281167" cy="276999"/>
                </a:xfrm>
                <a:prstGeom prst="rect">
                  <a:avLst/>
                </a:prstGeom>
                <a:blipFill>
                  <a:blip r:embed="rId8"/>
                  <a:stretch>
                    <a:fillRect l="-19565" r="-6522" b="-23913"/>
                  </a:stretch>
                </a:blipFill>
              </p:spPr>
              <p:txBody>
                <a:bodyPr/>
                <a:lstStyle/>
                <a:p>
                  <a:r>
                    <a:rPr lang="en-GB">
                      <a:noFill/>
                    </a:rPr>
                    <a:t> </a:t>
                  </a:r>
                </a:p>
              </p:txBody>
            </p:sp>
          </mc:Fallback>
        </mc:AlternateContent>
      </p:grpSp>
      <p:grpSp>
        <p:nvGrpSpPr>
          <p:cNvPr id="195" name="Group 194"/>
          <p:cNvGrpSpPr/>
          <p:nvPr/>
        </p:nvGrpSpPr>
        <p:grpSpPr>
          <a:xfrm>
            <a:off x="8257333" y="3317252"/>
            <a:ext cx="1959161" cy="1380808"/>
            <a:chOff x="1969975" y="4492220"/>
            <a:chExt cx="1959161" cy="1380808"/>
          </a:xfrm>
        </p:grpSpPr>
        <p:sp>
          <p:nvSpPr>
            <p:cNvPr id="196" name="Rectangle 195"/>
            <p:cNvSpPr/>
            <p:nvPr/>
          </p:nvSpPr>
          <p:spPr>
            <a:xfrm>
              <a:off x="2292945" y="449222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97" name="Rectangle 196"/>
            <p:cNvSpPr/>
            <p:nvPr/>
          </p:nvSpPr>
          <p:spPr>
            <a:xfrm>
              <a:off x="2518370" y="449222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98" name="Rectangle 197"/>
            <p:cNvSpPr/>
            <p:nvPr/>
          </p:nvSpPr>
          <p:spPr>
            <a:xfrm>
              <a:off x="2743795" y="449222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Rectangle 198"/>
            <p:cNvSpPr/>
            <p:nvPr/>
          </p:nvSpPr>
          <p:spPr>
            <a:xfrm>
              <a:off x="2969220" y="44922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Rectangle 199"/>
            <p:cNvSpPr/>
            <p:nvPr/>
          </p:nvSpPr>
          <p:spPr>
            <a:xfrm>
              <a:off x="3194645" y="44922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1" name="Rectangle 200"/>
            <p:cNvSpPr/>
            <p:nvPr/>
          </p:nvSpPr>
          <p:spPr>
            <a:xfrm>
              <a:off x="3420070" y="449600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2" name="Rectangle 201"/>
            <p:cNvSpPr/>
            <p:nvPr/>
          </p:nvSpPr>
          <p:spPr>
            <a:xfrm>
              <a:off x="2292945" y="473156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3" name="Rectangle 202"/>
            <p:cNvSpPr/>
            <p:nvPr/>
          </p:nvSpPr>
          <p:spPr>
            <a:xfrm>
              <a:off x="2518370" y="473156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4" name="Rectangle 203"/>
            <p:cNvSpPr/>
            <p:nvPr/>
          </p:nvSpPr>
          <p:spPr>
            <a:xfrm>
              <a:off x="2743795" y="473156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5" name="Rectangle 204"/>
            <p:cNvSpPr/>
            <p:nvPr/>
          </p:nvSpPr>
          <p:spPr>
            <a:xfrm>
              <a:off x="2969220" y="473156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6" name="Rectangle 205"/>
            <p:cNvSpPr/>
            <p:nvPr/>
          </p:nvSpPr>
          <p:spPr>
            <a:xfrm>
              <a:off x="3194645" y="473156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7" name="Rectangle 206"/>
            <p:cNvSpPr/>
            <p:nvPr/>
          </p:nvSpPr>
          <p:spPr>
            <a:xfrm>
              <a:off x="3420070" y="473156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8" name="Rectangle 207"/>
            <p:cNvSpPr/>
            <p:nvPr/>
          </p:nvSpPr>
          <p:spPr>
            <a:xfrm>
              <a:off x="2292945" y="4974686"/>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9" name="Rectangle 208"/>
            <p:cNvSpPr/>
            <p:nvPr/>
          </p:nvSpPr>
          <p:spPr>
            <a:xfrm>
              <a:off x="2518370" y="4974686"/>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0" name="Rectangle 209"/>
            <p:cNvSpPr/>
            <p:nvPr/>
          </p:nvSpPr>
          <p:spPr>
            <a:xfrm>
              <a:off x="2743795" y="497090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1" name="Rectangle 210"/>
            <p:cNvSpPr/>
            <p:nvPr/>
          </p:nvSpPr>
          <p:spPr>
            <a:xfrm>
              <a:off x="2969220" y="497090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2" name="Rectangle 211"/>
            <p:cNvSpPr/>
            <p:nvPr/>
          </p:nvSpPr>
          <p:spPr>
            <a:xfrm>
              <a:off x="3194645" y="497090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3" name="Rectangle 212"/>
            <p:cNvSpPr/>
            <p:nvPr/>
          </p:nvSpPr>
          <p:spPr>
            <a:xfrm>
              <a:off x="3420070" y="497090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4" name="Rectangle 213"/>
            <p:cNvSpPr/>
            <p:nvPr/>
          </p:nvSpPr>
          <p:spPr>
            <a:xfrm>
              <a:off x="2292945" y="521402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5" name="Rectangle 214"/>
            <p:cNvSpPr/>
            <p:nvPr/>
          </p:nvSpPr>
          <p:spPr>
            <a:xfrm>
              <a:off x="2518370" y="521402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6" name="Rectangle 215"/>
            <p:cNvSpPr/>
            <p:nvPr/>
          </p:nvSpPr>
          <p:spPr>
            <a:xfrm>
              <a:off x="2743795" y="521024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7" name="Rectangle 216"/>
            <p:cNvSpPr/>
            <p:nvPr/>
          </p:nvSpPr>
          <p:spPr>
            <a:xfrm>
              <a:off x="2969220" y="521024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8" name="Rectangle 217"/>
            <p:cNvSpPr/>
            <p:nvPr/>
          </p:nvSpPr>
          <p:spPr>
            <a:xfrm>
              <a:off x="3194645" y="521024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9" name="Rectangle 218"/>
            <p:cNvSpPr/>
            <p:nvPr/>
          </p:nvSpPr>
          <p:spPr>
            <a:xfrm>
              <a:off x="3420070" y="521024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0" name="Rectangle 219"/>
            <p:cNvSpPr/>
            <p:nvPr/>
          </p:nvSpPr>
          <p:spPr>
            <a:xfrm>
              <a:off x="2292945" y="545336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1" name="Rectangle 220"/>
            <p:cNvSpPr/>
            <p:nvPr/>
          </p:nvSpPr>
          <p:spPr>
            <a:xfrm>
              <a:off x="2518370" y="544958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2" name="Rectangle 221"/>
            <p:cNvSpPr/>
            <p:nvPr/>
          </p:nvSpPr>
          <p:spPr>
            <a:xfrm>
              <a:off x="2743795" y="544958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3" name="Rectangle 222"/>
            <p:cNvSpPr/>
            <p:nvPr/>
          </p:nvSpPr>
          <p:spPr>
            <a:xfrm>
              <a:off x="2969220" y="544958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4" name="Rectangle 223"/>
            <p:cNvSpPr/>
            <p:nvPr/>
          </p:nvSpPr>
          <p:spPr>
            <a:xfrm>
              <a:off x="3194645" y="544958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5" name="Rectangle 224"/>
            <p:cNvSpPr/>
            <p:nvPr/>
          </p:nvSpPr>
          <p:spPr>
            <a:xfrm>
              <a:off x="3420070" y="544958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6" name="Rectangle 225"/>
            <p:cNvSpPr/>
            <p:nvPr/>
          </p:nvSpPr>
          <p:spPr>
            <a:xfrm>
              <a:off x="2292945" y="56889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7" name="Rectangle 226"/>
            <p:cNvSpPr/>
            <p:nvPr/>
          </p:nvSpPr>
          <p:spPr>
            <a:xfrm>
              <a:off x="2518370" y="56889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8" name="Rectangle 227"/>
            <p:cNvSpPr/>
            <p:nvPr/>
          </p:nvSpPr>
          <p:spPr>
            <a:xfrm>
              <a:off x="2743795" y="56889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9" name="Rectangle 228"/>
            <p:cNvSpPr/>
            <p:nvPr/>
          </p:nvSpPr>
          <p:spPr>
            <a:xfrm>
              <a:off x="2969220" y="568892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0" name="Rectangle 229"/>
            <p:cNvSpPr/>
            <p:nvPr/>
          </p:nvSpPr>
          <p:spPr>
            <a:xfrm>
              <a:off x="3194645" y="568892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1" name="Rectangle 230"/>
            <p:cNvSpPr/>
            <p:nvPr/>
          </p:nvSpPr>
          <p:spPr>
            <a:xfrm>
              <a:off x="3420070" y="568892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32" name="TextBox 231"/>
                <p:cNvSpPr txBox="1"/>
                <p:nvPr/>
              </p:nvSpPr>
              <p:spPr>
                <a:xfrm>
                  <a:off x="1969975" y="4492220"/>
                  <a:ext cx="28116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76" name="TextBox 175"/>
                <p:cNvSpPr txBox="1">
                  <a:spLocks noRot="1" noChangeAspect="1" noMove="1" noResize="1" noEditPoints="1" noAdjustHandles="1" noChangeArrowheads="1" noChangeShapeType="1" noTextEdit="1"/>
                </p:cNvSpPr>
                <p:nvPr/>
              </p:nvSpPr>
              <p:spPr>
                <a:xfrm>
                  <a:off x="1969975" y="4492220"/>
                  <a:ext cx="281166" cy="276999"/>
                </a:xfrm>
                <a:prstGeom prst="rect">
                  <a:avLst/>
                </a:prstGeom>
                <a:blipFill>
                  <a:blip r:embed="rId9"/>
                  <a:stretch>
                    <a:fillRect l="-19565" r="-1087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3" name="TextBox 232"/>
                <p:cNvSpPr txBox="1"/>
                <p:nvPr/>
              </p:nvSpPr>
              <p:spPr>
                <a:xfrm>
                  <a:off x="3647969" y="5489404"/>
                  <a:ext cx="28116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79" name="TextBox 178"/>
                <p:cNvSpPr txBox="1">
                  <a:spLocks noRot="1" noChangeAspect="1" noMove="1" noResize="1" noEditPoints="1" noAdjustHandles="1" noChangeArrowheads="1" noChangeShapeType="1" noTextEdit="1"/>
                </p:cNvSpPr>
                <p:nvPr/>
              </p:nvSpPr>
              <p:spPr>
                <a:xfrm>
                  <a:off x="3647969" y="5489404"/>
                  <a:ext cx="281167" cy="276999"/>
                </a:xfrm>
                <a:prstGeom prst="rect">
                  <a:avLst/>
                </a:prstGeom>
                <a:blipFill>
                  <a:blip r:embed="rId10"/>
                  <a:stretch>
                    <a:fillRect l="-19149" r="-6383" b="-23913"/>
                  </a:stretch>
                </a:blipFill>
              </p:spPr>
              <p:txBody>
                <a:bodyPr/>
                <a:lstStyle/>
                <a:p>
                  <a:r>
                    <a:rPr lang="en-GB">
                      <a:noFill/>
                    </a:rPr>
                    <a:t> </a:t>
                  </a:r>
                </a:p>
              </p:txBody>
            </p:sp>
          </mc:Fallback>
        </mc:AlternateContent>
      </p:grpSp>
      <p:grpSp>
        <p:nvGrpSpPr>
          <p:cNvPr id="234" name="Group 233"/>
          <p:cNvGrpSpPr/>
          <p:nvPr/>
        </p:nvGrpSpPr>
        <p:grpSpPr>
          <a:xfrm>
            <a:off x="10165218" y="3317252"/>
            <a:ext cx="1993052" cy="1380808"/>
            <a:chOff x="3877860" y="4492220"/>
            <a:chExt cx="1993052" cy="1380808"/>
          </a:xfrm>
        </p:grpSpPr>
        <p:sp>
          <p:nvSpPr>
            <p:cNvPr id="235" name="Rectangle 234"/>
            <p:cNvSpPr/>
            <p:nvPr/>
          </p:nvSpPr>
          <p:spPr>
            <a:xfrm>
              <a:off x="4202016" y="449222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4427441" y="449222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7" name="Rectangle 236"/>
            <p:cNvSpPr/>
            <p:nvPr/>
          </p:nvSpPr>
          <p:spPr>
            <a:xfrm>
              <a:off x="4652866" y="449222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8" name="Rectangle 237"/>
            <p:cNvSpPr/>
            <p:nvPr/>
          </p:nvSpPr>
          <p:spPr>
            <a:xfrm>
              <a:off x="4878291" y="449222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9" name="Rectangle 238"/>
            <p:cNvSpPr/>
            <p:nvPr/>
          </p:nvSpPr>
          <p:spPr>
            <a:xfrm>
              <a:off x="5103716" y="44922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0" name="Rectangle 239"/>
            <p:cNvSpPr/>
            <p:nvPr/>
          </p:nvSpPr>
          <p:spPr>
            <a:xfrm>
              <a:off x="5329141" y="449600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1" name="Rectangle 240"/>
            <p:cNvSpPr/>
            <p:nvPr/>
          </p:nvSpPr>
          <p:spPr>
            <a:xfrm>
              <a:off x="4202016" y="473156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2" name="Rectangle 241"/>
            <p:cNvSpPr/>
            <p:nvPr/>
          </p:nvSpPr>
          <p:spPr>
            <a:xfrm>
              <a:off x="4427441" y="473156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3" name="Rectangle 242"/>
            <p:cNvSpPr/>
            <p:nvPr/>
          </p:nvSpPr>
          <p:spPr>
            <a:xfrm>
              <a:off x="4652866" y="473156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4" name="Rectangle 243"/>
            <p:cNvSpPr/>
            <p:nvPr/>
          </p:nvSpPr>
          <p:spPr>
            <a:xfrm>
              <a:off x="4878291" y="473156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5" name="Rectangle 244"/>
            <p:cNvSpPr/>
            <p:nvPr/>
          </p:nvSpPr>
          <p:spPr>
            <a:xfrm>
              <a:off x="5103716" y="473156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6" name="Rectangle 245"/>
            <p:cNvSpPr/>
            <p:nvPr/>
          </p:nvSpPr>
          <p:spPr>
            <a:xfrm>
              <a:off x="5329141" y="473156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7" name="Rectangle 246"/>
            <p:cNvSpPr/>
            <p:nvPr/>
          </p:nvSpPr>
          <p:spPr>
            <a:xfrm>
              <a:off x="4202016" y="4974686"/>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8" name="Rectangle 247"/>
            <p:cNvSpPr/>
            <p:nvPr/>
          </p:nvSpPr>
          <p:spPr>
            <a:xfrm>
              <a:off x="4427441" y="4974686"/>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9" name="Rectangle 248"/>
            <p:cNvSpPr/>
            <p:nvPr/>
          </p:nvSpPr>
          <p:spPr>
            <a:xfrm>
              <a:off x="4652866" y="497090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0" name="Rectangle 249"/>
            <p:cNvSpPr/>
            <p:nvPr/>
          </p:nvSpPr>
          <p:spPr>
            <a:xfrm>
              <a:off x="4878291" y="497090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1" name="Rectangle 250"/>
            <p:cNvSpPr/>
            <p:nvPr/>
          </p:nvSpPr>
          <p:spPr>
            <a:xfrm>
              <a:off x="5103716" y="497090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2" name="Rectangle 251"/>
            <p:cNvSpPr/>
            <p:nvPr/>
          </p:nvSpPr>
          <p:spPr>
            <a:xfrm>
              <a:off x="5329141" y="497090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3" name="Rectangle 252"/>
            <p:cNvSpPr/>
            <p:nvPr/>
          </p:nvSpPr>
          <p:spPr>
            <a:xfrm>
              <a:off x="4202016" y="5214026"/>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4" name="Rectangle 253"/>
            <p:cNvSpPr/>
            <p:nvPr/>
          </p:nvSpPr>
          <p:spPr>
            <a:xfrm>
              <a:off x="4427441" y="5214026"/>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5" name="Rectangle 254"/>
            <p:cNvSpPr/>
            <p:nvPr/>
          </p:nvSpPr>
          <p:spPr>
            <a:xfrm>
              <a:off x="4652866" y="521024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6" name="Rectangle 255"/>
            <p:cNvSpPr/>
            <p:nvPr/>
          </p:nvSpPr>
          <p:spPr>
            <a:xfrm>
              <a:off x="4878291" y="5210240"/>
              <a:ext cx="177970" cy="18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7" name="Rectangle 256"/>
            <p:cNvSpPr/>
            <p:nvPr/>
          </p:nvSpPr>
          <p:spPr>
            <a:xfrm>
              <a:off x="5103716" y="521024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8" name="Rectangle 257"/>
            <p:cNvSpPr/>
            <p:nvPr/>
          </p:nvSpPr>
          <p:spPr>
            <a:xfrm>
              <a:off x="5329141" y="521024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9" name="Rectangle 258"/>
            <p:cNvSpPr/>
            <p:nvPr/>
          </p:nvSpPr>
          <p:spPr>
            <a:xfrm>
              <a:off x="4202016" y="5453366"/>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0" name="Rectangle 259"/>
            <p:cNvSpPr/>
            <p:nvPr/>
          </p:nvSpPr>
          <p:spPr>
            <a:xfrm>
              <a:off x="4427441" y="544958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1" name="Rectangle 260"/>
            <p:cNvSpPr/>
            <p:nvPr/>
          </p:nvSpPr>
          <p:spPr>
            <a:xfrm>
              <a:off x="4652866" y="544958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2" name="Rectangle 261"/>
            <p:cNvSpPr/>
            <p:nvPr/>
          </p:nvSpPr>
          <p:spPr>
            <a:xfrm>
              <a:off x="4878291" y="544958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3" name="Rectangle 262"/>
            <p:cNvSpPr/>
            <p:nvPr/>
          </p:nvSpPr>
          <p:spPr>
            <a:xfrm>
              <a:off x="5103716" y="544958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4" name="Rectangle 263"/>
            <p:cNvSpPr/>
            <p:nvPr/>
          </p:nvSpPr>
          <p:spPr>
            <a:xfrm>
              <a:off x="5329141" y="544958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5" name="Rectangle 264"/>
            <p:cNvSpPr/>
            <p:nvPr/>
          </p:nvSpPr>
          <p:spPr>
            <a:xfrm>
              <a:off x="4202016" y="56889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6" name="Rectangle 265"/>
            <p:cNvSpPr/>
            <p:nvPr/>
          </p:nvSpPr>
          <p:spPr>
            <a:xfrm>
              <a:off x="4427441" y="56889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7" name="Rectangle 266"/>
            <p:cNvSpPr/>
            <p:nvPr/>
          </p:nvSpPr>
          <p:spPr>
            <a:xfrm>
              <a:off x="4652866" y="56889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8" name="Rectangle 267"/>
            <p:cNvSpPr/>
            <p:nvPr/>
          </p:nvSpPr>
          <p:spPr>
            <a:xfrm>
              <a:off x="4878291" y="5688920"/>
              <a:ext cx="177970" cy="18410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9" name="Rectangle 268"/>
            <p:cNvSpPr/>
            <p:nvPr/>
          </p:nvSpPr>
          <p:spPr>
            <a:xfrm>
              <a:off x="5103716" y="568892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70" name="Rectangle 269"/>
            <p:cNvSpPr/>
            <p:nvPr/>
          </p:nvSpPr>
          <p:spPr>
            <a:xfrm>
              <a:off x="5329141" y="5688920"/>
              <a:ext cx="177970" cy="18410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71" name="TextBox 270"/>
                <p:cNvSpPr txBox="1"/>
                <p:nvPr/>
              </p:nvSpPr>
              <p:spPr>
                <a:xfrm>
                  <a:off x="3877860" y="4496006"/>
                  <a:ext cx="28116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77" name="TextBox 176"/>
                <p:cNvSpPr txBox="1">
                  <a:spLocks noRot="1" noChangeAspect="1" noMove="1" noResize="1" noEditPoints="1" noAdjustHandles="1" noChangeArrowheads="1" noChangeShapeType="1" noTextEdit="1"/>
                </p:cNvSpPr>
                <p:nvPr/>
              </p:nvSpPr>
              <p:spPr>
                <a:xfrm>
                  <a:off x="3877860" y="4496006"/>
                  <a:ext cx="281167" cy="276999"/>
                </a:xfrm>
                <a:prstGeom prst="rect">
                  <a:avLst/>
                </a:prstGeom>
                <a:blipFill>
                  <a:blip r:embed="rId11"/>
                  <a:stretch>
                    <a:fillRect l="-19565" r="-1087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2" name="TextBox 271"/>
                <p:cNvSpPr txBox="1"/>
                <p:nvPr/>
              </p:nvSpPr>
              <p:spPr>
                <a:xfrm>
                  <a:off x="5589745" y="5495188"/>
                  <a:ext cx="28116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80" name="TextBox 179"/>
                <p:cNvSpPr txBox="1">
                  <a:spLocks noRot="1" noChangeAspect="1" noMove="1" noResize="1" noEditPoints="1" noAdjustHandles="1" noChangeArrowheads="1" noChangeShapeType="1" noTextEdit="1"/>
                </p:cNvSpPr>
                <p:nvPr/>
              </p:nvSpPr>
              <p:spPr>
                <a:xfrm>
                  <a:off x="5589745" y="5495188"/>
                  <a:ext cx="281167" cy="276999"/>
                </a:xfrm>
                <a:prstGeom prst="rect">
                  <a:avLst/>
                </a:prstGeom>
                <a:blipFill>
                  <a:blip r:embed="rId12"/>
                  <a:stretch>
                    <a:fillRect l="-19565" r="-6522" b="-23913"/>
                  </a:stretch>
                </a:blipFill>
              </p:spPr>
              <p:txBody>
                <a:bodyPr/>
                <a:lstStyle/>
                <a:p>
                  <a:r>
                    <a:rPr lang="en-GB">
                      <a:noFill/>
                    </a:rPr>
                    <a:t> </a:t>
                  </a:r>
                </a:p>
              </p:txBody>
            </p:sp>
          </mc:Fallback>
        </mc:AlternateContent>
      </p:grpSp>
    </p:spTree>
    <p:extLst>
      <p:ext uri="{BB962C8B-B14F-4D97-AF65-F5344CB8AC3E}">
        <p14:creationId xmlns:p14="http://schemas.microsoft.com/office/powerpoint/2010/main" val="273341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6"/>
                                        </p:tgtEl>
                                        <p:attrNameLst>
                                          <p:attrName>style.visibility</p:attrName>
                                        </p:attrNameLst>
                                      </p:cBhvr>
                                      <p:to>
                                        <p:strVal val="visible"/>
                                      </p:to>
                                    </p:set>
                                    <p:anim calcmode="lin" valueType="num">
                                      <p:cBhvr additive="base">
                                        <p:cTn id="43" dur="500" fill="hold"/>
                                        <p:tgtEl>
                                          <p:spTgt spid="156"/>
                                        </p:tgtEl>
                                        <p:attrNameLst>
                                          <p:attrName>ppt_x</p:attrName>
                                        </p:attrNameLst>
                                      </p:cBhvr>
                                      <p:tavLst>
                                        <p:tav tm="0">
                                          <p:val>
                                            <p:strVal val="#ppt_x"/>
                                          </p:val>
                                        </p:tav>
                                        <p:tav tm="100000">
                                          <p:val>
                                            <p:strVal val="#ppt_x"/>
                                          </p:val>
                                        </p:tav>
                                      </p:tavLst>
                                    </p:anim>
                                    <p:anim calcmode="lin" valueType="num">
                                      <p:cBhvr additive="base">
                                        <p:cTn id="44"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95"/>
                                        </p:tgtEl>
                                        <p:attrNameLst>
                                          <p:attrName>style.visibility</p:attrName>
                                        </p:attrNameLst>
                                      </p:cBhvr>
                                      <p:to>
                                        <p:strVal val="visible"/>
                                      </p:to>
                                    </p:set>
                                    <p:anim calcmode="lin" valueType="num">
                                      <p:cBhvr additive="base">
                                        <p:cTn id="49" dur="500" fill="hold"/>
                                        <p:tgtEl>
                                          <p:spTgt spid="195"/>
                                        </p:tgtEl>
                                        <p:attrNameLst>
                                          <p:attrName>ppt_x</p:attrName>
                                        </p:attrNameLst>
                                      </p:cBhvr>
                                      <p:tavLst>
                                        <p:tav tm="0">
                                          <p:val>
                                            <p:strVal val="#ppt_x"/>
                                          </p:val>
                                        </p:tav>
                                        <p:tav tm="100000">
                                          <p:val>
                                            <p:strVal val="#ppt_x"/>
                                          </p:val>
                                        </p:tav>
                                      </p:tavLst>
                                    </p:anim>
                                    <p:anim calcmode="lin" valueType="num">
                                      <p:cBhvr additive="base">
                                        <p:cTn id="50" dur="500" fill="hold"/>
                                        <p:tgtEl>
                                          <p:spTgt spid="19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34"/>
                                        </p:tgtEl>
                                        <p:attrNameLst>
                                          <p:attrName>style.visibility</p:attrName>
                                        </p:attrNameLst>
                                      </p:cBhvr>
                                      <p:to>
                                        <p:strVal val="visible"/>
                                      </p:to>
                                    </p:set>
                                    <p:anim calcmode="lin" valueType="num">
                                      <p:cBhvr additive="base">
                                        <p:cTn id="55" dur="500" fill="hold"/>
                                        <p:tgtEl>
                                          <p:spTgt spid="234"/>
                                        </p:tgtEl>
                                        <p:attrNameLst>
                                          <p:attrName>ppt_x</p:attrName>
                                        </p:attrNameLst>
                                      </p:cBhvr>
                                      <p:tavLst>
                                        <p:tav tm="0">
                                          <p:val>
                                            <p:strVal val="#ppt_x"/>
                                          </p:val>
                                        </p:tav>
                                        <p:tav tm="100000">
                                          <p:val>
                                            <p:strVal val="#ppt_x"/>
                                          </p:val>
                                        </p:tav>
                                      </p:tavLst>
                                    </p:anim>
                                    <p:anim calcmode="lin" valueType="num">
                                      <p:cBhvr additive="base">
                                        <p:cTn id="56" dur="500" fill="hold"/>
                                        <p:tgtEl>
                                          <p:spTgt spid="23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53"/>
                                        </p:tgtEl>
                                        <p:attrNameLst>
                                          <p:attrName>style.visibility</p:attrName>
                                        </p:attrNameLst>
                                      </p:cBhvr>
                                      <p:to>
                                        <p:strVal val="visible"/>
                                      </p:to>
                                    </p:set>
                                    <p:anim calcmode="lin" valueType="num">
                                      <p:cBhvr additive="base">
                                        <p:cTn id="61" dur="500" fill="hold"/>
                                        <p:tgtEl>
                                          <p:spTgt spid="153"/>
                                        </p:tgtEl>
                                        <p:attrNameLst>
                                          <p:attrName>ppt_x</p:attrName>
                                        </p:attrNameLst>
                                      </p:cBhvr>
                                      <p:tavLst>
                                        <p:tav tm="0">
                                          <p:val>
                                            <p:strVal val="#ppt_x"/>
                                          </p:val>
                                        </p:tav>
                                        <p:tav tm="100000">
                                          <p:val>
                                            <p:strVal val="#ppt_x"/>
                                          </p:val>
                                        </p:tav>
                                      </p:tavLst>
                                    </p:anim>
                                    <p:anim calcmode="lin" valueType="num">
                                      <p:cBhvr additive="base">
                                        <p:cTn id="62"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6"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Clustering</a:t>
            </a:r>
          </a:p>
        </p:txBody>
      </p:sp>
      <p:sp>
        <p:nvSpPr>
          <p:cNvPr id="3" name="Content Placeholder 2"/>
          <p:cNvSpPr>
            <a:spLocks noGrp="1"/>
          </p:cNvSpPr>
          <p:nvPr>
            <p:ph idx="1"/>
          </p:nvPr>
        </p:nvSpPr>
        <p:spPr>
          <a:xfrm>
            <a:off x="2350808" y="1600200"/>
            <a:ext cx="5786738" cy="4648163"/>
          </a:xfrm>
        </p:spPr>
        <p:txBody>
          <a:bodyPr>
            <a:noAutofit/>
          </a:bodyPr>
          <a:lstStyle/>
          <a:p>
            <a:r>
              <a:rPr lang="en-GB" sz="1800" dirty="0"/>
              <a:t>Network clustering represents “organization of nodes in clusters, with many links joining nodes of the same cluster and comparatively few links joining nodes of different clusters” [1].</a:t>
            </a:r>
          </a:p>
          <a:p>
            <a:endParaRPr lang="en-GB" sz="1800" dirty="0"/>
          </a:p>
          <a:p>
            <a:r>
              <a:rPr lang="en-GB" sz="1800" dirty="0"/>
              <a:t>Widely accepted quality function </a:t>
            </a:r>
            <a:br>
              <a:rPr lang="en-GB" sz="1800" dirty="0"/>
            </a:br>
            <a:r>
              <a:rPr lang="en-GB" sz="1800" dirty="0"/>
              <a:t>for a given network partition is </a:t>
            </a:r>
            <a:br>
              <a:rPr lang="en-GB" sz="1800" dirty="0"/>
            </a:br>
            <a:r>
              <a:rPr lang="en-GB" sz="1800" dirty="0"/>
              <a:t>modularity index m.</a:t>
            </a:r>
          </a:p>
          <a:p>
            <a:endParaRPr lang="en-GB" sz="1800" dirty="0"/>
          </a:p>
        </p:txBody>
      </p:sp>
      <p:grpSp>
        <p:nvGrpSpPr>
          <p:cNvPr id="4" name="Group 3"/>
          <p:cNvGrpSpPr/>
          <p:nvPr/>
        </p:nvGrpSpPr>
        <p:grpSpPr>
          <a:xfrm>
            <a:off x="8664131" y="1417298"/>
            <a:ext cx="3420680" cy="3237651"/>
            <a:chOff x="5846398" y="1060378"/>
            <a:chExt cx="3420680" cy="3237651"/>
          </a:xfrm>
        </p:grpSpPr>
        <p:pic>
          <p:nvPicPr>
            <p:cNvPr id="5" name="Picture 4"/>
            <p:cNvPicPr>
              <a:picLocks noChangeAspect="1"/>
            </p:cNvPicPr>
            <p:nvPr/>
          </p:nvPicPr>
          <p:blipFill>
            <a:blip r:embed="rId3"/>
            <a:stretch>
              <a:fillRect/>
            </a:stretch>
          </p:blipFill>
          <p:spPr>
            <a:xfrm>
              <a:off x="5924605" y="1060378"/>
              <a:ext cx="2983567" cy="2960652"/>
            </a:xfrm>
            <a:prstGeom prst="rect">
              <a:avLst/>
            </a:prstGeom>
          </p:spPr>
        </p:pic>
        <p:sp>
          <p:nvSpPr>
            <p:cNvPr id="6" name="TextBox 5"/>
            <p:cNvSpPr txBox="1"/>
            <p:nvPr/>
          </p:nvSpPr>
          <p:spPr>
            <a:xfrm>
              <a:off x="5846398" y="4021030"/>
              <a:ext cx="3420680" cy="276999"/>
            </a:xfrm>
            <a:prstGeom prst="rect">
              <a:avLst/>
            </a:prstGeom>
            <a:noFill/>
          </p:spPr>
          <p:txBody>
            <a:bodyPr wrap="none" rtlCol="0">
              <a:spAutoFit/>
            </a:bodyPr>
            <a:lstStyle/>
            <a:p>
              <a:r>
                <a:rPr lang="en-GB" sz="1200" dirty="0"/>
                <a:t>A simple graph with three communities, from [1]</a:t>
              </a:r>
            </a:p>
          </p:txBody>
        </p:sp>
      </p:grpSp>
      <p:pic>
        <p:nvPicPr>
          <p:cNvPr id="7" name="Picture 6"/>
          <p:cNvPicPr>
            <a:picLocks noChangeAspect="1"/>
          </p:cNvPicPr>
          <p:nvPr/>
        </p:nvPicPr>
        <p:blipFill rotWithShape="1">
          <a:blip r:embed="rId4"/>
          <a:srcRect t="14949" r="3090"/>
          <a:stretch/>
        </p:blipFill>
        <p:spPr>
          <a:xfrm>
            <a:off x="2439526" y="4412440"/>
            <a:ext cx="5565809" cy="810946"/>
          </a:xfrm>
          <a:prstGeom prst="rect">
            <a:avLst/>
          </a:prstGeom>
        </p:spPr>
      </p:pic>
      <p:sp>
        <p:nvSpPr>
          <p:cNvPr id="8" name="TextBox 7"/>
          <p:cNvSpPr txBox="1"/>
          <p:nvPr/>
        </p:nvSpPr>
        <p:spPr>
          <a:xfrm>
            <a:off x="2248540" y="6533802"/>
            <a:ext cx="6537367" cy="276999"/>
          </a:xfrm>
          <a:prstGeom prst="rect">
            <a:avLst/>
          </a:prstGeom>
          <a:noFill/>
        </p:spPr>
        <p:txBody>
          <a:bodyPr wrap="none" rtlCol="0">
            <a:spAutoFit/>
          </a:bodyPr>
          <a:lstStyle/>
          <a:p>
            <a:r>
              <a:rPr lang="en-GB" sz="1200" dirty="0"/>
              <a:t>[1] Fortunato, S., 2010. Community detection in graphs. Physics reports, 486(3-5), pp.75-174.</a:t>
            </a:r>
          </a:p>
        </p:txBody>
      </p:sp>
      <mc:AlternateContent xmlns:mc="http://schemas.openxmlformats.org/markup-compatibility/2006" xmlns:a14="http://schemas.microsoft.com/office/drawing/2010/main">
        <mc:Choice Requires="a14">
          <p:sp>
            <p:nvSpPr>
              <p:cNvPr id="9" name="Rectangle 8"/>
              <p:cNvSpPr/>
              <p:nvPr/>
            </p:nvSpPr>
            <p:spPr>
              <a:xfrm>
                <a:off x="0" y="4209758"/>
                <a:ext cx="340285" cy="307777"/>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GB" sz="1400" i="1">
                          <a:solidFill>
                            <a:schemeClr val="bg1"/>
                          </a:solidFill>
                          <a:latin typeface="Cambria Math" panose="02040503050406030204" pitchFamily="18" charset="0"/>
                        </a:rPr>
                        <m:t>𝐴</m:t>
                      </m:r>
                    </m:oMath>
                  </m:oMathPara>
                </a14:m>
                <a:endParaRPr lang="en-GB" sz="1400" dirty="0">
                  <a:solidFill>
                    <a:schemeClr val="bg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0" y="4209758"/>
                <a:ext cx="340285" cy="307777"/>
              </a:xfrm>
              <a:prstGeom prst="rect">
                <a:avLst/>
              </a:prstGeom>
              <a:blipFill>
                <a:blip r:embed="rId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665" y="4473176"/>
                <a:ext cx="327910" cy="307777"/>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GB" sz="1400" i="1">
                          <a:solidFill>
                            <a:schemeClr val="bg1"/>
                          </a:solidFill>
                          <a:latin typeface="Cambria Math" panose="02040503050406030204" pitchFamily="18" charset="0"/>
                          <a:ea typeface="Cambria Math" panose="02040503050406030204" pitchFamily="18" charset="0"/>
                        </a:rPr>
                        <m:t>𝐿</m:t>
                      </m:r>
                    </m:oMath>
                  </m:oMathPara>
                </a14:m>
                <a:endParaRPr lang="en-GB" sz="1400" dirty="0">
                  <a:solidFill>
                    <a:schemeClr val="bg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665" y="4473176"/>
                <a:ext cx="327910" cy="307777"/>
              </a:xfrm>
              <a:prstGeom prst="rect">
                <a:avLst/>
              </a:prstGeom>
              <a:blipFill>
                <a:blip r:embed="rId6"/>
                <a:stretch>
                  <a:fillRect/>
                </a:stretch>
              </a:blipFill>
              <a:ln>
                <a:noFill/>
              </a:ln>
            </p:spPr>
            <p:txBody>
              <a:bodyPr/>
              <a:lstStyle/>
              <a:p>
                <a:r>
                  <a:rPr lang="en-GB">
                    <a:noFill/>
                  </a:rPr>
                  <a:t> </a:t>
                </a:r>
              </a:p>
            </p:txBody>
          </p:sp>
        </mc:Fallback>
      </mc:AlternateContent>
      <p:sp>
        <p:nvSpPr>
          <p:cNvPr id="11" name="Rectangle 10"/>
          <p:cNvSpPr/>
          <p:nvPr/>
        </p:nvSpPr>
        <p:spPr>
          <a:xfrm>
            <a:off x="461604" y="4206365"/>
            <a:ext cx="1441357" cy="307777"/>
          </a:xfrm>
          <a:prstGeom prst="rect">
            <a:avLst/>
          </a:prstGeom>
          <a:noFill/>
          <a:ln>
            <a:noFill/>
          </a:ln>
        </p:spPr>
        <p:txBody>
          <a:bodyPr wrap="none">
            <a:spAutoFit/>
          </a:bodyPr>
          <a:lstStyle/>
          <a:p>
            <a:r>
              <a:rPr lang="en-GB" sz="1400" dirty="0">
                <a:solidFill>
                  <a:schemeClr val="bg1"/>
                </a:solidFill>
              </a:rPr>
              <a:t>Adjacency matrix</a:t>
            </a:r>
          </a:p>
        </p:txBody>
      </p:sp>
      <p:sp>
        <p:nvSpPr>
          <p:cNvPr id="12" name="Rectangle 11"/>
          <p:cNvSpPr/>
          <p:nvPr/>
        </p:nvSpPr>
        <p:spPr>
          <a:xfrm>
            <a:off x="471153" y="4473176"/>
            <a:ext cx="1428596" cy="307777"/>
          </a:xfrm>
          <a:prstGeom prst="rect">
            <a:avLst/>
          </a:prstGeom>
          <a:noFill/>
          <a:ln>
            <a:noFill/>
          </a:ln>
        </p:spPr>
        <p:txBody>
          <a:bodyPr wrap="none">
            <a:spAutoFit/>
          </a:bodyPr>
          <a:lstStyle/>
          <a:p>
            <a:r>
              <a:rPr lang="en-GB" sz="1400" dirty="0">
                <a:solidFill>
                  <a:schemeClr val="bg1"/>
                </a:solidFill>
              </a:rPr>
              <a:t>Number of links</a:t>
            </a:r>
          </a:p>
        </p:txBody>
      </p:sp>
      <mc:AlternateContent xmlns:mc="http://schemas.openxmlformats.org/markup-compatibility/2006" xmlns:a14="http://schemas.microsoft.com/office/drawing/2010/main">
        <mc:Choice Requires="a14">
          <p:sp>
            <p:nvSpPr>
              <p:cNvPr id="13" name="TextBox 12"/>
              <p:cNvSpPr txBox="1"/>
              <p:nvPr/>
            </p:nvSpPr>
            <p:spPr>
              <a:xfrm>
                <a:off x="74482" y="4777110"/>
                <a:ext cx="260584"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𝑑</m:t>
                          </m:r>
                        </m:e>
                        <m:sub>
                          <m:r>
                            <a:rPr lang="en-GB" i="1">
                              <a:solidFill>
                                <a:schemeClr val="bg1"/>
                              </a:solidFill>
                              <a:latin typeface="Cambria Math" panose="02040503050406030204" pitchFamily="18" charset="0"/>
                            </a:rPr>
                            <m:t>𝑖</m:t>
                          </m:r>
                        </m:sub>
                      </m:sSub>
                    </m:oMath>
                  </m:oMathPara>
                </a14:m>
                <a:endParaRPr lang="en-GB"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4482" y="4777110"/>
                <a:ext cx="260584" cy="276999"/>
              </a:xfrm>
              <a:prstGeom prst="rect">
                <a:avLst/>
              </a:prstGeom>
              <a:blipFill>
                <a:blip r:embed="rId7"/>
                <a:stretch>
                  <a:fillRect l="-23256" r="-9302" b="-20000"/>
                </a:stretch>
              </a:blipFill>
              <a:ln>
                <a:noFill/>
              </a:ln>
            </p:spPr>
            <p:txBody>
              <a:bodyPr/>
              <a:lstStyle/>
              <a:p>
                <a:r>
                  <a:rPr lang="en-GB">
                    <a:noFill/>
                  </a:rPr>
                  <a:t> </a:t>
                </a:r>
              </a:p>
            </p:txBody>
          </p:sp>
        </mc:Fallback>
      </mc:AlternateContent>
      <p:sp>
        <p:nvSpPr>
          <p:cNvPr id="14" name="Rectangle 13"/>
          <p:cNvSpPr/>
          <p:nvPr/>
        </p:nvSpPr>
        <p:spPr>
          <a:xfrm>
            <a:off x="471153" y="4761720"/>
            <a:ext cx="1308371" cy="307777"/>
          </a:xfrm>
          <a:prstGeom prst="rect">
            <a:avLst/>
          </a:prstGeom>
          <a:noFill/>
          <a:ln>
            <a:noFill/>
          </a:ln>
        </p:spPr>
        <p:txBody>
          <a:bodyPr wrap="none">
            <a:spAutoFit/>
          </a:bodyPr>
          <a:lstStyle/>
          <a:p>
            <a:r>
              <a:rPr lang="en-GB" sz="1400" dirty="0">
                <a:solidFill>
                  <a:schemeClr val="bg1"/>
                </a:solidFill>
              </a:rPr>
              <a:t>Node </a:t>
            </a:r>
            <a:r>
              <a:rPr lang="en-GB" sz="1400" i="1" dirty="0" err="1">
                <a:solidFill>
                  <a:schemeClr val="bg1"/>
                </a:solidFill>
              </a:rPr>
              <a:t>i</a:t>
            </a:r>
            <a:r>
              <a:rPr lang="en-GB" sz="1400" dirty="0">
                <a:solidFill>
                  <a:schemeClr val="bg1"/>
                </a:solidFill>
              </a:rPr>
              <a:t> degree</a:t>
            </a:r>
          </a:p>
        </p:txBody>
      </p:sp>
      <mc:AlternateContent xmlns:mc="http://schemas.openxmlformats.org/markup-compatibility/2006" xmlns:a14="http://schemas.microsoft.com/office/drawing/2010/main">
        <mc:Choice Requires="a14">
          <p:sp>
            <p:nvSpPr>
              <p:cNvPr id="15" name="TextBox 14"/>
              <p:cNvSpPr txBox="1"/>
              <p:nvPr/>
            </p:nvSpPr>
            <p:spPr>
              <a:xfrm>
                <a:off x="64933" y="5084887"/>
                <a:ext cx="260584"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𝑚</m:t>
                      </m:r>
                    </m:oMath>
                  </m:oMathPara>
                </a14:m>
                <a:endParaRPr lang="en-GB"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4933" y="5084887"/>
                <a:ext cx="260584" cy="276999"/>
              </a:xfrm>
              <a:prstGeom prst="rect">
                <a:avLst/>
              </a:prstGeom>
              <a:blipFill>
                <a:blip r:embed="rId8"/>
                <a:stretch>
                  <a:fillRect l="-11905" r="-11905"/>
                </a:stretch>
              </a:blipFill>
              <a:ln>
                <a:noFill/>
              </a:ln>
            </p:spPr>
            <p:txBody>
              <a:bodyPr/>
              <a:lstStyle/>
              <a:p>
                <a:r>
                  <a:rPr lang="en-GB">
                    <a:noFill/>
                  </a:rPr>
                  <a:t> </a:t>
                </a:r>
              </a:p>
            </p:txBody>
          </p:sp>
        </mc:Fallback>
      </mc:AlternateContent>
      <p:sp>
        <p:nvSpPr>
          <p:cNvPr id="16" name="Rectangle 15"/>
          <p:cNvSpPr/>
          <p:nvPr/>
        </p:nvSpPr>
        <p:spPr>
          <a:xfrm>
            <a:off x="461604" y="5069497"/>
            <a:ext cx="1487908" cy="307777"/>
          </a:xfrm>
          <a:prstGeom prst="rect">
            <a:avLst/>
          </a:prstGeom>
          <a:noFill/>
          <a:ln>
            <a:noFill/>
          </a:ln>
        </p:spPr>
        <p:txBody>
          <a:bodyPr wrap="none">
            <a:spAutoFit/>
          </a:bodyPr>
          <a:lstStyle/>
          <a:p>
            <a:r>
              <a:rPr lang="en-GB" sz="1400" dirty="0">
                <a:solidFill>
                  <a:schemeClr val="bg1"/>
                </a:solidFill>
              </a:rPr>
              <a:t>Modularity index</a:t>
            </a:r>
          </a:p>
        </p:txBody>
      </p:sp>
      <p:sp>
        <p:nvSpPr>
          <p:cNvPr id="19" name="Rectangle 18"/>
          <p:cNvSpPr/>
          <p:nvPr/>
        </p:nvSpPr>
        <p:spPr>
          <a:xfrm>
            <a:off x="2350808" y="4360254"/>
            <a:ext cx="5743247" cy="913955"/>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1853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01" y="102805"/>
            <a:ext cx="11669937" cy="774773"/>
          </a:xfrm>
        </p:spPr>
        <p:txBody>
          <a:bodyPr/>
          <a:lstStyle/>
          <a:p>
            <a:r>
              <a:rPr lang="en-GB" dirty="0"/>
              <a:t>Scaling the weights of inter-community links</a:t>
            </a:r>
          </a:p>
        </p:txBody>
      </p:sp>
      <p:pic>
        <p:nvPicPr>
          <p:cNvPr id="5" name="Picture 4"/>
          <p:cNvPicPr>
            <a:picLocks noChangeAspect="1"/>
          </p:cNvPicPr>
          <p:nvPr/>
        </p:nvPicPr>
        <p:blipFill>
          <a:blip r:embed="rId2"/>
          <a:stretch>
            <a:fillRect/>
          </a:stretch>
        </p:blipFill>
        <p:spPr>
          <a:xfrm>
            <a:off x="4658862" y="1080429"/>
            <a:ext cx="7533138" cy="5302294"/>
          </a:xfrm>
          <a:prstGeom prst="rect">
            <a:avLst/>
          </a:prstGeom>
        </p:spPr>
      </p:pic>
      <p:pic>
        <p:nvPicPr>
          <p:cNvPr id="6" name="Picture 5"/>
          <p:cNvPicPr>
            <a:picLocks noChangeAspect="1"/>
          </p:cNvPicPr>
          <p:nvPr/>
        </p:nvPicPr>
        <p:blipFill>
          <a:blip r:embed="rId3"/>
          <a:stretch>
            <a:fillRect/>
          </a:stretch>
        </p:blipFill>
        <p:spPr>
          <a:xfrm>
            <a:off x="794905" y="4367664"/>
            <a:ext cx="2347667" cy="699609"/>
          </a:xfrm>
          <a:prstGeom prst="rect">
            <a:avLst/>
          </a:prstGeom>
        </p:spPr>
      </p:pic>
      <p:pic>
        <p:nvPicPr>
          <p:cNvPr id="7" name="Picture 6"/>
          <p:cNvPicPr>
            <a:picLocks noChangeAspect="1"/>
          </p:cNvPicPr>
          <p:nvPr/>
        </p:nvPicPr>
        <p:blipFill>
          <a:blip r:embed="rId4"/>
          <a:stretch>
            <a:fillRect/>
          </a:stretch>
        </p:blipFill>
        <p:spPr>
          <a:xfrm>
            <a:off x="430054" y="5018482"/>
            <a:ext cx="3488137" cy="540357"/>
          </a:xfrm>
          <a:prstGeom prst="rect">
            <a:avLst/>
          </a:prstGeom>
        </p:spPr>
      </p:pic>
      <p:pic>
        <p:nvPicPr>
          <p:cNvPr id="8" name="Picture 7"/>
          <p:cNvPicPr>
            <a:picLocks noChangeAspect="1"/>
          </p:cNvPicPr>
          <p:nvPr/>
        </p:nvPicPr>
        <p:blipFill rotWithShape="1">
          <a:blip r:embed="rId5"/>
          <a:srcRect r="1585"/>
          <a:stretch/>
        </p:blipFill>
        <p:spPr>
          <a:xfrm>
            <a:off x="900914" y="5558839"/>
            <a:ext cx="1067825" cy="281993"/>
          </a:xfrm>
          <a:prstGeom prst="rect">
            <a:avLst/>
          </a:prstGeom>
        </p:spPr>
      </p:pic>
      <p:sp>
        <p:nvSpPr>
          <p:cNvPr id="9" name="Rectangle 8"/>
          <p:cNvSpPr/>
          <p:nvPr/>
        </p:nvSpPr>
        <p:spPr>
          <a:xfrm>
            <a:off x="430054" y="4367664"/>
            <a:ext cx="3835076" cy="1547116"/>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p:cNvSpPr txBox="1"/>
          <p:nvPr/>
        </p:nvSpPr>
        <p:spPr>
          <a:xfrm>
            <a:off x="119420" y="928250"/>
            <a:ext cx="4456345" cy="2031325"/>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Non-linearity in the forces can be introduced in the proposed linear clustering process iteratively by scaling the weights of inter-community links between iterations, that artificially decreases the strength of forces between the two nodes from different clusters.</a:t>
            </a:r>
          </a:p>
        </p:txBody>
      </p:sp>
      <p:sp>
        <p:nvSpPr>
          <p:cNvPr id="12" name="TextBox 11"/>
          <p:cNvSpPr txBox="1"/>
          <p:nvPr/>
        </p:nvSpPr>
        <p:spPr>
          <a:xfrm>
            <a:off x="119419" y="3059225"/>
            <a:ext cx="4456346" cy="1200329"/>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 reduce the importance of links between nodes from different clusters, based on the partition from previous iteration.</a:t>
            </a:r>
          </a:p>
        </p:txBody>
      </p:sp>
    </p:spTree>
    <p:extLst>
      <p:ext uri="{BB962C8B-B14F-4D97-AF65-F5344CB8AC3E}">
        <p14:creationId xmlns:p14="http://schemas.microsoft.com/office/powerpoint/2010/main" val="2870874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2" y="274639"/>
            <a:ext cx="11338252" cy="1143000"/>
          </a:xfrm>
        </p:spPr>
        <p:txBody>
          <a:bodyPr/>
          <a:lstStyle/>
          <a:p>
            <a:r>
              <a:rPr lang="en-US" altLang="zh-CN" dirty="0"/>
              <a:t>Newman method</a:t>
            </a:r>
            <a:endParaRPr lang="en-GB" dirty="0"/>
          </a:p>
        </p:txBody>
      </p:sp>
      <p:grpSp>
        <p:nvGrpSpPr>
          <p:cNvPr id="15" name="组合 14">
            <a:extLst>
              <a:ext uri="{FF2B5EF4-FFF2-40B4-BE49-F238E27FC236}">
                <a16:creationId xmlns:a16="http://schemas.microsoft.com/office/drawing/2014/main" id="{3CF0D6AF-885F-B348-4C73-EB91BF464D4E}"/>
              </a:ext>
            </a:extLst>
          </p:cNvPr>
          <p:cNvGrpSpPr/>
          <p:nvPr/>
        </p:nvGrpSpPr>
        <p:grpSpPr>
          <a:xfrm>
            <a:off x="1283367" y="1540042"/>
            <a:ext cx="9625265" cy="4610319"/>
            <a:chOff x="1281361" y="1365584"/>
            <a:chExt cx="9625265" cy="4610319"/>
          </a:xfrm>
        </p:grpSpPr>
        <p:pic>
          <p:nvPicPr>
            <p:cNvPr id="5" name="图片 4">
              <a:extLst>
                <a:ext uri="{FF2B5EF4-FFF2-40B4-BE49-F238E27FC236}">
                  <a16:creationId xmlns:a16="http://schemas.microsoft.com/office/drawing/2014/main" id="{53EF6100-A694-0E0C-113D-02442A0AFB9A}"/>
                </a:ext>
              </a:extLst>
            </p:cNvPr>
            <p:cNvPicPr>
              <a:picLocks noChangeAspect="1"/>
            </p:cNvPicPr>
            <p:nvPr/>
          </p:nvPicPr>
          <p:blipFill>
            <a:blip r:embed="rId2"/>
            <a:stretch>
              <a:fillRect/>
            </a:stretch>
          </p:blipFill>
          <p:spPr>
            <a:xfrm>
              <a:off x="4185360" y="2214799"/>
              <a:ext cx="3660857" cy="921960"/>
            </a:xfrm>
            <a:prstGeom prst="rect">
              <a:avLst/>
            </a:prstGeom>
          </p:spPr>
        </p:pic>
        <p:pic>
          <p:nvPicPr>
            <p:cNvPr id="7" name="图片 6">
              <a:extLst>
                <a:ext uri="{FF2B5EF4-FFF2-40B4-BE49-F238E27FC236}">
                  <a16:creationId xmlns:a16="http://schemas.microsoft.com/office/drawing/2014/main" id="{B35C70FE-F887-4EC1-3661-660875657018}"/>
                </a:ext>
              </a:extLst>
            </p:cNvPr>
            <p:cNvPicPr>
              <a:picLocks noChangeAspect="1"/>
            </p:cNvPicPr>
            <p:nvPr/>
          </p:nvPicPr>
          <p:blipFill>
            <a:blip r:embed="rId3"/>
            <a:stretch>
              <a:fillRect/>
            </a:stretch>
          </p:blipFill>
          <p:spPr>
            <a:xfrm>
              <a:off x="2015244" y="3423010"/>
              <a:ext cx="2105567" cy="420675"/>
            </a:xfrm>
            <a:prstGeom prst="rect">
              <a:avLst/>
            </a:prstGeom>
          </p:spPr>
        </p:pic>
        <p:sp>
          <p:nvSpPr>
            <p:cNvPr id="8" name="文本框 7">
              <a:extLst>
                <a:ext uri="{FF2B5EF4-FFF2-40B4-BE49-F238E27FC236}">
                  <a16:creationId xmlns:a16="http://schemas.microsoft.com/office/drawing/2014/main" id="{D155F829-2433-ADE8-80D5-BC30BE507566}"/>
                </a:ext>
              </a:extLst>
            </p:cNvPr>
            <p:cNvSpPr txBox="1"/>
            <p:nvPr/>
          </p:nvSpPr>
          <p:spPr>
            <a:xfrm>
              <a:off x="1281362" y="1365584"/>
              <a:ext cx="9625264" cy="873572"/>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To maximize the modularity </a:t>
              </a: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Newman proposes to make recursive splits according to the leading eigenvector of the modularity matrix </a:t>
              </a:r>
              <a:r>
                <a:rPr lang="en-US" altLang="zh-CN" i="1" dirty="0">
                  <a:latin typeface="Times New Roman" panose="02020603050405020304" pitchFamily="18" charset="0"/>
                  <a:cs typeface="Times New Roman" panose="02020603050405020304" pitchFamily="18" charset="0"/>
                </a:rPr>
                <a:t>M. </a:t>
              </a:r>
              <a:r>
                <a:rPr lang="en-US" altLang="zh-CN" dirty="0">
                  <a:latin typeface="Times New Roman" panose="02020603050405020304" pitchFamily="18" charset="0"/>
                  <a:cs typeface="Times New Roman" panose="02020603050405020304" pitchFamily="18" charset="0"/>
                </a:rPr>
                <a:t>The modularity </a:t>
              </a: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can be rewritten as: </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A07E8F8-B45B-846D-4452-CE69F636B12D}"/>
                </a:ext>
              </a:extLst>
            </p:cNvPr>
            <p:cNvSpPr txBox="1"/>
            <p:nvPr/>
          </p:nvSpPr>
          <p:spPr>
            <a:xfrm>
              <a:off x="1281361" y="2958069"/>
              <a:ext cx="9366585" cy="873572"/>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which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is composed of values 1 and −1, denoting cluster membership of each node, the modularity matrix </a:t>
              </a: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52AC5925-15B5-6935-368E-C1DD4F71955C}"/>
                </a:ext>
              </a:extLst>
            </p:cNvPr>
            <p:cNvGrpSpPr/>
            <p:nvPr/>
          </p:nvGrpSpPr>
          <p:grpSpPr>
            <a:xfrm>
              <a:off x="1281361" y="3855835"/>
              <a:ext cx="9468856" cy="2120068"/>
              <a:chOff x="1281360" y="4260344"/>
              <a:chExt cx="9468856" cy="2120068"/>
            </a:xfrm>
          </p:grpSpPr>
          <p:sp>
            <p:nvSpPr>
              <p:cNvPr id="10" name="文本框 9">
                <a:extLst>
                  <a:ext uri="{FF2B5EF4-FFF2-40B4-BE49-F238E27FC236}">
                    <a16:creationId xmlns:a16="http://schemas.microsoft.com/office/drawing/2014/main" id="{8BC8DEA1-7BCB-14E6-AA18-ECEB7BDC7C9B}"/>
                  </a:ext>
                </a:extLst>
              </p:cNvPr>
              <p:cNvSpPr txBox="1"/>
              <p:nvPr/>
            </p:nvSpPr>
            <p:spPr>
              <a:xfrm>
                <a:off x="1281360" y="4260344"/>
                <a:ext cx="9468856" cy="2120068"/>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The vector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can be written as a linear combination of the orthogonal eigenvectors </a:t>
                </a:r>
                <a:r>
                  <a:rPr lang="en-US" altLang="zh-CN" i="1" dirty="0">
                    <a:latin typeface="Times New Roman" panose="02020603050405020304" pitchFamily="18" charset="0"/>
                    <a:cs typeface="Times New Roman" panose="02020603050405020304" pitchFamily="18" charset="0"/>
                  </a:rPr>
                  <a:t>w</a:t>
                </a:r>
                <a:r>
                  <a:rPr lang="en-US" altLang="zh-CN" i="1" baseline="-25000"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 w</a:t>
                </a:r>
                <a:r>
                  <a:rPr lang="en-US" altLang="zh-CN" i="1" baseline="-25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 ... ,w</a:t>
                </a:r>
                <a:r>
                  <a:rPr lang="en-US" altLang="zh-CN" i="1" baseline="-25000" dirty="0">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 the modularity matrix </a:t>
                </a: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 with coefficients </a:t>
                </a:r>
                <a:r>
                  <a:rPr lang="en-US" altLang="zh-CN" i="1" dirty="0">
                    <a:latin typeface="Times New Roman" panose="02020603050405020304" pitchFamily="18" charset="0"/>
                    <a:cs typeface="Times New Roman" panose="02020603050405020304" pitchFamily="18" charset="0"/>
                  </a:rPr>
                  <a:t>β</a:t>
                </a:r>
                <a:r>
                  <a:rPr lang="en-US" altLang="zh-CN" i="1" baseline="-25000" dirty="0">
                    <a:latin typeface="Times New Roman" panose="02020603050405020304" pitchFamily="18" charset="0"/>
                    <a:cs typeface="Times New Roman" panose="02020603050405020304" pitchFamily="18" charset="0"/>
                  </a:rPr>
                  <a:t>j</a:t>
                </a:r>
                <a:r>
                  <a:rPr lang="en-US" altLang="zh-CN" i="1" dirty="0">
                    <a:latin typeface="Times New Roman" panose="02020603050405020304" pitchFamily="18" charset="0"/>
                    <a:cs typeface="Times New Roman" panose="02020603050405020304" pitchFamily="18" charset="0"/>
                  </a:rPr>
                  <a:t> = y</a:t>
                </a:r>
                <a:r>
                  <a:rPr lang="en-US" altLang="zh-CN" i="1" baseline="30000" dirty="0">
                    <a:latin typeface="Times New Roman" panose="02020603050405020304" pitchFamily="18" charset="0"/>
                    <a:cs typeface="Times New Roman" panose="02020603050405020304" pitchFamily="18" charset="0"/>
                  </a:rPr>
                  <a:t>T</a:t>
                </a:r>
                <a:r>
                  <a:rPr lang="en-US" altLang="zh-CN" i="1" dirty="0">
                    <a:latin typeface="Times New Roman" panose="02020603050405020304" pitchFamily="18" charset="0"/>
                    <a:cs typeface="Times New Roman" panose="02020603050405020304" pitchFamily="18" charset="0"/>
                  </a:rPr>
                  <a:t>w</a:t>
                </a:r>
                <a:r>
                  <a:rPr lang="en-US" altLang="zh-CN" i="1" baseline="-25000" dirty="0">
                    <a:latin typeface="Times New Roman" panose="02020603050405020304" pitchFamily="18" charset="0"/>
                    <a:cs typeface="Times New Roman" panose="02020603050405020304" pitchFamily="18" charset="0"/>
                  </a:rPr>
                  <a:t>j</a:t>
                </a:r>
                <a:r>
                  <a:rPr lang="en-US" altLang="zh-CN" dirty="0">
                    <a:latin typeface="Times New Roman" panose="02020603050405020304" pitchFamily="18" charset="0"/>
                    <a:cs typeface="Times New Roman" panose="02020603050405020304" pitchFamily="18" charset="0"/>
                  </a:rPr>
                  <a:t>. Therefore, maximizing the modularity </a:t>
                </a: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is equivalent to choosing the vector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with cluster memberships proportional to the eigenvectors corresponding to a few of the largest eigenvalues.</a:t>
                </a: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1C3164C8-EE9D-1753-FABA-D704D25B9F83}"/>
                  </a:ext>
                </a:extLst>
              </p:cNvPr>
              <p:cNvPicPr>
                <a:picLocks noChangeAspect="1"/>
              </p:cNvPicPr>
              <p:nvPr/>
            </p:nvPicPr>
            <p:blipFill>
              <a:blip r:embed="rId4"/>
              <a:stretch>
                <a:fillRect/>
              </a:stretch>
            </p:blipFill>
            <p:spPr>
              <a:xfrm>
                <a:off x="3982453" y="4776537"/>
                <a:ext cx="890335" cy="357379"/>
              </a:xfrm>
              <a:prstGeom prst="rect">
                <a:avLst/>
              </a:prstGeom>
            </p:spPr>
          </p:pic>
        </p:grpSp>
      </p:grpSp>
    </p:spTree>
    <p:extLst>
      <p:ext uri="{BB962C8B-B14F-4D97-AF65-F5344CB8AC3E}">
        <p14:creationId xmlns:p14="http://schemas.microsoft.com/office/powerpoint/2010/main" val="918392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2321FBB-4B9F-165D-9835-43A385910227}"/>
              </a:ext>
            </a:extLst>
          </p:cNvPr>
          <p:cNvPicPr>
            <a:picLocks noChangeAspect="1"/>
          </p:cNvPicPr>
          <p:nvPr/>
        </p:nvPicPr>
        <p:blipFill>
          <a:blip r:embed="rId2"/>
          <a:stretch>
            <a:fillRect/>
          </a:stretch>
        </p:blipFill>
        <p:spPr>
          <a:xfrm>
            <a:off x="960521" y="1288083"/>
            <a:ext cx="4678228" cy="4767479"/>
          </a:xfrm>
          <a:prstGeom prst="rect">
            <a:avLst/>
          </a:prstGeom>
        </p:spPr>
      </p:pic>
      <p:sp>
        <p:nvSpPr>
          <p:cNvPr id="2" name="Title 1"/>
          <p:cNvSpPr>
            <a:spLocks noGrp="1"/>
          </p:cNvSpPr>
          <p:nvPr>
            <p:ph type="title"/>
          </p:nvPr>
        </p:nvSpPr>
        <p:spPr>
          <a:xfrm>
            <a:off x="478972" y="274639"/>
            <a:ext cx="11338252" cy="1143000"/>
          </a:xfrm>
        </p:spPr>
        <p:txBody>
          <a:bodyPr/>
          <a:lstStyle/>
          <a:p>
            <a:r>
              <a:rPr lang="en-US" altLang="zh-CN" dirty="0"/>
              <a:t>Louvain method</a:t>
            </a:r>
            <a:endParaRPr lang="en-GB" dirty="0"/>
          </a:p>
        </p:txBody>
      </p:sp>
      <p:pic>
        <p:nvPicPr>
          <p:cNvPr id="8" name="图片 7">
            <a:extLst>
              <a:ext uri="{FF2B5EF4-FFF2-40B4-BE49-F238E27FC236}">
                <a16:creationId xmlns:a16="http://schemas.microsoft.com/office/drawing/2014/main" id="{34F8A361-C549-A93E-64B2-4AB2A0FE7A06}"/>
              </a:ext>
            </a:extLst>
          </p:cNvPr>
          <p:cNvPicPr>
            <a:picLocks noChangeAspect="1"/>
          </p:cNvPicPr>
          <p:nvPr/>
        </p:nvPicPr>
        <p:blipFill>
          <a:blip r:embed="rId3"/>
          <a:stretch>
            <a:fillRect/>
          </a:stretch>
        </p:blipFill>
        <p:spPr>
          <a:xfrm>
            <a:off x="6426919" y="2352175"/>
            <a:ext cx="4920929" cy="2710628"/>
          </a:xfrm>
          <a:prstGeom prst="rect">
            <a:avLst/>
          </a:prstGeom>
        </p:spPr>
      </p:pic>
    </p:spTree>
    <p:extLst>
      <p:ext uri="{BB962C8B-B14F-4D97-AF65-F5344CB8AC3E}">
        <p14:creationId xmlns:p14="http://schemas.microsoft.com/office/powerpoint/2010/main" val="376005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2" y="274639"/>
            <a:ext cx="11338252" cy="1143000"/>
          </a:xfrm>
        </p:spPr>
        <p:txBody>
          <a:bodyPr/>
          <a:lstStyle/>
          <a:p>
            <a:r>
              <a:rPr lang="en-US" altLang="zh-CN" dirty="0"/>
              <a:t>Leiden method</a:t>
            </a:r>
            <a:endParaRPr lang="en-GB" dirty="0"/>
          </a:p>
        </p:txBody>
      </p:sp>
      <p:pic>
        <p:nvPicPr>
          <p:cNvPr id="3" name="图片 2">
            <a:extLst>
              <a:ext uri="{FF2B5EF4-FFF2-40B4-BE49-F238E27FC236}">
                <a16:creationId xmlns:a16="http://schemas.microsoft.com/office/drawing/2014/main" id="{DEFC02FE-D618-1A46-E4AF-64FFAC0E88C8}"/>
              </a:ext>
            </a:extLst>
          </p:cNvPr>
          <p:cNvPicPr>
            <a:picLocks noChangeAspect="1"/>
          </p:cNvPicPr>
          <p:nvPr/>
        </p:nvPicPr>
        <p:blipFill>
          <a:blip r:embed="rId2"/>
          <a:stretch>
            <a:fillRect/>
          </a:stretch>
        </p:blipFill>
        <p:spPr>
          <a:xfrm>
            <a:off x="2358189" y="1154661"/>
            <a:ext cx="7062537" cy="5428700"/>
          </a:xfrm>
          <a:prstGeom prst="rect">
            <a:avLst/>
          </a:prstGeom>
        </p:spPr>
      </p:pic>
    </p:spTree>
    <p:extLst>
      <p:ext uri="{BB962C8B-B14F-4D97-AF65-F5344CB8AC3E}">
        <p14:creationId xmlns:p14="http://schemas.microsoft.com/office/powerpoint/2010/main" val="2384837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2" y="274639"/>
            <a:ext cx="11338252" cy="1143000"/>
          </a:xfrm>
        </p:spPr>
        <p:txBody>
          <a:bodyPr/>
          <a:lstStyle/>
          <a:p>
            <a:r>
              <a:rPr lang="en-US" altLang="zh-CN" dirty="0"/>
              <a:t>Non-backing tracking method</a:t>
            </a:r>
            <a:endParaRPr lang="en-GB" dirty="0"/>
          </a:p>
        </p:txBody>
      </p:sp>
      <p:pic>
        <p:nvPicPr>
          <p:cNvPr id="5" name="图片 4">
            <a:extLst>
              <a:ext uri="{FF2B5EF4-FFF2-40B4-BE49-F238E27FC236}">
                <a16:creationId xmlns:a16="http://schemas.microsoft.com/office/drawing/2014/main" id="{0A5131BE-9EAA-7046-825A-D9A7FF5554FE}"/>
              </a:ext>
            </a:extLst>
          </p:cNvPr>
          <p:cNvPicPr>
            <a:picLocks noChangeAspect="1"/>
          </p:cNvPicPr>
          <p:nvPr/>
        </p:nvPicPr>
        <p:blipFill>
          <a:blip r:embed="rId2"/>
          <a:stretch>
            <a:fillRect/>
          </a:stretch>
        </p:blipFill>
        <p:spPr>
          <a:xfrm>
            <a:off x="6580589" y="1573864"/>
            <a:ext cx="5027641" cy="3710272"/>
          </a:xfrm>
          <a:prstGeom prst="rect">
            <a:avLst/>
          </a:prstGeom>
        </p:spPr>
      </p:pic>
      <p:pic>
        <p:nvPicPr>
          <p:cNvPr id="6" name="图片 5">
            <a:extLst>
              <a:ext uri="{FF2B5EF4-FFF2-40B4-BE49-F238E27FC236}">
                <a16:creationId xmlns:a16="http://schemas.microsoft.com/office/drawing/2014/main" id="{01D8800E-7A36-E64A-B458-182AB9596F8E}"/>
              </a:ext>
            </a:extLst>
          </p:cNvPr>
          <p:cNvPicPr>
            <a:picLocks noChangeAspect="1"/>
          </p:cNvPicPr>
          <p:nvPr/>
        </p:nvPicPr>
        <p:blipFill>
          <a:blip r:embed="rId3"/>
          <a:stretch>
            <a:fillRect/>
          </a:stretch>
        </p:blipFill>
        <p:spPr>
          <a:xfrm>
            <a:off x="583770" y="2221333"/>
            <a:ext cx="5446057" cy="1693074"/>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5220325-00F9-7AA3-55E8-4DE848E52150}"/>
                  </a:ext>
                </a:extLst>
              </p:cNvPr>
              <p:cNvSpPr txBox="1"/>
              <p:nvPr/>
            </p:nvSpPr>
            <p:spPr>
              <a:xfrm>
                <a:off x="1343663" y="4160793"/>
                <a:ext cx="3926269" cy="405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i="1" smtClean="0">
                              <a:solidFill>
                                <a:schemeClr val="tx1"/>
                              </a:solidFill>
                              <a:latin typeface="Cambria Math" panose="02040503050406030204" pitchFamily="18" charset="0"/>
                            </a:rPr>
                          </m:ctrlPr>
                        </m:sSubSup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𝐵</m:t>
                              </m:r>
                            </m:e>
                            <m: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𝑢</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𝑣</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𝑥</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sub>
                          </m:sSub>
                          <m:r>
                            <a:rPr lang="en-US" altLang="zh-CN" sz="2000" b="0" i="1" smtClean="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m:t>
                          </m:r>
                        </m:e>
                        <m:sub>
                          <m:r>
                            <a:rPr lang="en-US" altLang="zh-CN" sz="2000" i="1">
                              <a:solidFill>
                                <a:schemeClr val="tx1"/>
                              </a:solidFill>
                              <a:latin typeface="Cambria Math" panose="02040503050406030204" pitchFamily="18" charset="0"/>
                            </a:rPr>
                            <m:t>0, </m:t>
                          </m:r>
                          <m:r>
                            <a:rPr lang="en-US" altLang="zh-CN" sz="2000" i="1">
                              <a:solidFill>
                                <a:schemeClr val="tx1"/>
                              </a:solidFill>
                              <a:latin typeface="Cambria Math" panose="02040503050406030204" pitchFamily="18" charset="0"/>
                            </a:rPr>
                            <m:t>𝑜𝑡h𝑒𝑟𝑤𝑖𝑠𝑒</m:t>
                          </m:r>
                        </m:sub>
                        <m:sup>
                          <m:r>
                            <a:rPr lang="en-US" altLang="zh-CN" sz="2000" i="1">
                              <a:solidFill>
                                <a:schemeClr val="tx1"/>
                              </a:solidFill>
                              <a:latin typeface="Cambria Math" panose="02040503050406030204" pitchFamily="18" charset="0"/>
                            </a:rPr>
                            <m:t>1,  </m:t>
                          </m:r>
                          <m:r>
                            <a:rPr lang="en-US" altLang="zh-CN" sz="2000" i="1">
                              <a:solidFill>
                                <a:schemeClr val="tx1"/>
                              </a:solidFill>
                              <a:latin typeface="Cambria Math" panose="02040503050406030204" pitchFamily="18" charset="0"/>
                            </a:rPr>
                            <m:t>𝑖𝑓</m:t>
                          </m:r>
                          <m:r>
                            <a:rPr lang="en-US" altLang="zh-CN"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𝑣</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𝑥</m:t>
                          </m:r>
                          <m:r>
                            <a:rPr lang="en-US" altLang="zh-CN"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𝑎𝑛𝑑</m:t>
                          </m:r>
                          <m:r>
                            <a:rPr lang="en-US" altLang="zh-CN"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𝑢</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𝑦</m:t>
                          </m:r>
                        </m:sup>
                      </m:sSubSup>
                    </m:oMath>
                  </m:oMathPara>
                </a14:m>
                <a:endParaRPr lang="zh-CN" alt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25220325-00F9-7AA3-55E8-4DE848E52150}"/>
                  </a:ext>
                </a:extLst>
              </p:cNvPr>
              <p:cNvSpPr txBox="1">
                <a:spLocks noRot="1" noChangeAspect="1" noMove="1" noResize="1" noEditPoints="1" noAdjustHandles="1" noChangeArrowheads="1" noChangeShapeType="1" noTextEdit="1"/>
              </p:cNvSpPr>
              <p:nvPr/>
            </p:nvSpPr>
            <p:spPr>
              <a:xfrm>
                <a:off x="1343663" y="4160793"/>
                <a:ext cx="3926269" cy="405111"/>
              </a:xfrm>
              <a:prstGeom prst="rect">
                <a:avLst/>
              </a:prstGeom>
              <a:blipFill>
                <a:blip r:embed="rId4"/>
                <a:stretch>
                  <a:fillRect t="-3030" b="-212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301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2" y="274639"/>
            <a:ext cx="11338252" cy="1143000"/>
          </a:xfrm>
        </p:spPr>
        <p:txBody>
          <a:bodyPr/>
          <a:lstStyle/>
          <a:p>
            <a:r>
              <a:rPr lang="en-US" altLang="zh-CN" dirty="0"/>
              <a:t>Eigengap method</a:t>
            </a:r>
            <a:endParaRPr lang="en-GB" dirty="0"/>
          </a:p>
        </p:txBody>
      </p:sp>
      <p:pic>
        <p:nvPicPr>
          <p:cNvPr id="27" name="图片 26">
            <a:extLst>
              <a:ext uri="{FF2B5EF4-FFF2-40B4-BE49-F238E27FC236}">
                <a16:creationId xmlns:a16="http://schemas.microsoft.com/office/drawing/2014/main" id="{09E7881B-C1BB-8ACA-A22F-FE1BBC50D75C}"/>
              </a:ext>
            </a:extLst>
          </p:cNvPr>
          <p:cNvPicPr>
            <a:picLocks noChangeAspect="1"/>
          </p:cNvPicPr>
          <p:nvPr/>
        </p:nvPicPr>
        <p:blipFill>
          <a:blip r:embed="rId2"/>
          <a:stretch>
            <a:fillRect/>
          </a:stretch>
        </p:blipFill>
        <p:spPr>
          <a:xfrm>
            <a:off x="1774831" y="1677378"/>
            <a:ext cx="8929902" cy="4200048"/>
          </a:xfrm>
          <a:prstGeom prst="rect">
            <a:avLst/>
          </a:prstGeom>
        </p:spPr>
      </p:pic>
    </p:spTree>
    <p:extLst>
      <p:ext uri="{BB962C8B-B14F-4D97-AF65-F5344CB8AC3E}">
        <p14:creationId xmlns:p14="http://schemas.microsoft.com/office/powerpoint/2010/main" val="1818001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2" y="274639"/>
            <a:ext cx="11338252" cy="1143000"/>
          </a:xfrm>
        </p:spPr>
        <p:txBody>
          <a:bodyPr/>
          <a:lstStyle/>
          <a:p>
            <a:r>
              <a:rPr lang="en-US" altLang="zh-CN" dirty="0"/>
              <a:t>Local Dominance</a:t>
            </a:r>
            <a:endParaRPr lang="en-GB" dirty="0"/>
          </a:p>
        </p:txBody>
      </p:sp>
      <p:pic>
        <p:nvPicPr>
          <p:cNvPr id="5" name="图片 4">
            <a:extLst>
              <a:ext uri="{FF2B5EF4-FFF2-40B4-BE49-F238E27FC236}">
                <a16:creationId xmlns:a16="http://schemas.microsoft.com/office/drawing/2014/main" id="{88FECAED-546C-E723-47D9-DE9B5C3F40D1}"/>
              </a:ext>
            </a:extLst>
          </p:cNvPr>
          <p:cNvPicPr>
            <a:picLocks noChangeAspect="1"/>
          </p:cNvPicPr>
          <p:nvPr/>
        </p:nvPicPr>
        <p:blipFill>
          <a:blip r:embed="rId2"/>
          <a:stretch>
            <a:fillRect/>
          </a:stretch>
        </p:blipFill>
        <p:spPr>
          <a:xfrm>
            <a:off x="1493521" y="1417639"/>
            <a:ext cx="9204958" cy="4568230"/>
          </a:xfrm>
          <a:prstGeom prst="rect">
            <a:avLst/>
          </a:prstGeom>
        </p:spPr>
      </p:pic>
    </p:spTree>
    <p:extLst>
      <p:ext uri="{BB962C8B-B14F-4D97-AF65-F5344CB8AC3E}">
        <p14:creationId xmlns:p14="http://schemas.microsoft.com/office/powerpoint/2010/main" val="2923021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3" y="122553"/>
            <a:ext cx="11532551" cy="622508"/>
          </a:xfrm>
        </p:spPr>
        <p:txBody>
          <a:bodyPr>
            <a:normAutofit fontScale="90000"/>
          </a:bodyPr>
          <a:lstStyle/>
          <a:p>
            <a:r>
              <a:rPr lang="en-GB" dirty="0"/>
              <a:t>SBM benchmark results</a:t>
            </a:r>
          </a:p>
        </p:txBody>
      </p:sp>
      <mc:AlternateContent xmlns:mc="http://schemas.openxmlformats.org/markup-compatibility/2006" xmlns:a14="http://schemas.microsoft.com/office/drawing/2010/main">
        <mc:Choice Requires="a14">
          <p:sp>
            <p:nvSpPr>
              <p:cNvPr id="6" name="Rectangle 5"/>
              <p:cNvSpPr/>
              <p:nvPr/>
            </p:nvSpPr>
            <p:spPr>
              <a:xfrm>
                <a:off x="8488392" y="236088"/>
                <a:ext cx="238067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𝑎𝑣</m:t>
                          </m:r>
                        </m:sub>
                      </m:sSub>
                      <m:r>
                        <a:rPr lang="en-GB" sz="1600" b="0" i="1" smtClean="0">
                          <a:latin typeface="Cambria Math" panose="02040503050406030204" pitchFamily="18" charset="0"/>
                        </a:rPr>
                        <m:t>=7, </m:t>
                      </m:r>
                      <m:r>
                        <a:rPr lang="en-GB" sz="1600" b="0" i="1" smtClean="0">
                          <a:latin typeface="Cambria Math" panose="02040503050406030204" pitchFamily="18" charset="0"/>
                        </a:rPr>
                        <m:t>𝑐</m:t>
                      </m:r>
                      <m:r>
                        <a:rPr lang="en-GB" sz="1600" b="0" i="1" smtClean="0">
                          <a:latin typeface="Cambria Math" panose="02040503050406030204" pitchFamily="18" charset="0"/>
                        </a:rPr>
                        <m:t>=10</m:t>
                      </m:r>
                    </m:oMath>
                  </m:oMathPara>
                </a14:m>
                <a:endParaRPr lang="sv-SE" sz="1600" dirty="0">
                  <a:latin typeface="Menlo"/>
                </a:endParaRPr>
              </a:p>
            </p:txBody>
          </p:sp>
        </mc:Choice>
        <mc:Fallback xmlns="">
          <p:sp>
            <p:nvSpPr>
              <p:cNvPr id="6" name="Rectangle 5"/>
              <p:cNvSpPr>
                <a:spLocks noRot="1" noChangeAspect="1" noMove="1" noResize="1" noEditPoints="1" noAdjustHandles="1" noChangeArrowheads="1" noChangeShapeType="1" noTextEdit="1"/>
              </p:cNvSpPr>
              <p:nvPr/>
            </p:nvSpPr>
            <p:spPr>
              <a:xfrm>
                <a:off x="8488392" y="236088"/>
                <a:ext cx="2380670" cy="338554"/>
              </a:xfrm>
              <a:prstGeom prst="rect">
                <a:avLst/>
              </a:prstGeom>
              <a:blipFill>
                <a:blip r:embed="rId2"/>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CC1C21F-F684-B3C6-D9C1-48638F6C7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977" y="669621"/>
            <a:ext cx="4442554" cy="3169022"/>
          </a:xfrm>
          <a:prstGeom prst="rect">
            <a:avLst/>
          </a:prstGeom>
        </p:spPr>
      </p:pic>
      <p:pic>
        <p:nvPicPr>
          <p:cNvPr id="8" name="图片 7">
            <a:extLst>
              <a:ext uri="{FF2B5EF4-FFF2-40B4-BE49-F238E27FC236}">
                <a16:creationId xmlns:a16="http://schemas.microsoft.com/office/drawing/2014/main" id="{A16E350C-4672-24EA-6AF1-554476136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804" y="669621"/>
            <a:ext cx="4441122" cy="3168000"/>
          </a:xfrm>
          <a:prstGeom prst="rect">
            <a:avLst/>
          </a:prstGeom>
        </p:spPr>
      </p:pic>
      <p:pic>
        <p:nvPicPr>
          <p:cNvPr id="11" name="图片 10">
            <a:extLst>
              <a:ext uri="{FF2B5EF4-FFF2-40B4-BE49-F238E27FC236}">
                <a16:creationId xmlns:a16="http://schemas.microsoft.com/office/drawing/2014/main" id="{6B576F48-A5C8-808A-CA6A-EC56C3ACB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7693" y="3592048"/>
            <a:ext cx="4441122" cy="3168000"/>
          </a:xfrm>
          <a:prstGeom prst="rect">
            <a:avLst/>
          </a:prstGeom>
        </p:spPr>
      </p:pic>
      <p:pic>
        <p:nvPicPr>
          <p:cNvPr id="14" name="图片 13">
            <a:extLst>
              <a:ext uri="{FF2B5EF4-FFF2-40B4-BE49-F238E27FC236}">
                <a16:creationId xmlns:a16="http://schemas.microsoft.com/office/drawing/2014/main" id="{65E213BD-7A77-EC64-11C8-B7B1B2B866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7781" y="3592048"/>
            <a:ext cx="4441122" cy="3168000"/>
          </a:xfrm>
          <a:prstGeom prst="rect">
            <a:avLst/>
          </a:prstGeom>
        </p:spPr>
      </p:pic>
      <p:pic>
        <p:nvPicPr>
          <p:cNvPr id="3" name="图片 2">
            <a:extLst>
              <a:ext uri="{FF2B5EF4-FFF2-40B4-BE49-F238E27FC236}">
                <a16:creationId xmlns:a16="http://schemas.microsoft.com/office/drawing/2014/main" id="{34E8FD9A-3413-44B5-4343-80FB03327063}"/>
              </a:ext>
            </a:extLst>
          </p:cNvPr>
          <p:cNvPicPr>
            <a:picLocks noChangeAspect="1"/>
          </p:cNvPicPr>
          <p:nvPr/>
        </p:nvPicPr>
        <p:blipFill rotWithShape="1">
          <a:blip r:embed="rId7">
            <a:extLst>
              <a:ext uri="{28A0092B-C50C-407E-A947-70E740481C1C}">
                <a14:useLocalDpi xmlns:a14="http://schemas.microsoft.com/office/drawing/2010/main" val="0"/>
              </a:ext>
            </a:extLst>
          </a:blip>
          <a:srcRect l="56322" t="12514" r="12515" b="20040"/>
          <a:stretch/>
        </p:blipFill>
        <p:spPr>
          <a:xfrm>
            <a:off x="703680" y="1268329"/>
            <a:ext cx="1082841" cy="1671820"/>
          </a:xfrm>
          <a:prstGeom prst="rect">
            <a:avLst/>
          </a:prstGeom>
        </p:spPr>
      </p:pic>
    </p:spTree>
    <p:extLst>
      <p:ext uri="{BB962C8B-B14F-4D97-AF65-F5344CB8AC3E}">
        <p14:creationId xmlns:p14="http://schemas.microsoft.com/office/powerpoint/2010/main" val="3247574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3" y="122553"/>
            <a:ext cx="11532551" cy="622508"/>
          </a:xfrm>
        </p:spPr>
        <p:txBody>
          <a:bodyPr>
            <a:normAutofit fontScale="90000"/>
          </a:bodyPr>
          <a:lstStyle/>
          <a:p>
            <a:r>
              <a:rPr lang="en-GB" dirty="0"/>
              <a:t>LFR benchmark results</a:t>
            </a:r>
          </a:p>
        </p:txBody>
      </p:sp>
      <mc:AlternateContent xmlns:mc="http://schemas.openxmlformats.org/markup-compatibility/2006" xmlns:a14="http://schemas.microsoft.com/office/drawing/2010/main">
        <mc:Choice Requires="a14">
          <p:sp>
            <p:nvSpPr>
              <p:cNvPr id="13" name="Rectangle 12"/>
              <p:cNvSpPr/>
              <p:nvPr/>
            </p:nvSpPr>
            <p:spPr>
              <a:xfrm>
                <a:off x="7234701" y="302217"/>
                <a:ext cx="373501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𝑎𝑣</m:t>
                          </m:r>
                        </m:sub>
                      </m:sSub>
                      <m:r>
                        <a:rPr lang="en-GB" sz="1600" b="0" i="1" smtClean="0">
                          <a:latin typeface="Cambria Math" panose="02040503050406030204" pitchFamily="18" charset="0"/>
                        </a:rPr>
                        <m:t>=12, </m:t>
                      </m:r>
                      <m:r>
                        <a:rPr lang="en-GB" sz="1600" b="0" i="1" smtClean="0">
                          <a:latin typeface="Cambria Math" panose="02040503050406030204" pitchFamily="18" charset="0"/>
                        </a:rPr>
                        <m:t>𝑐</m:t>
                      </m:r>
                      <m:r>
                        <a:rPr lang="en-GB" sz="1600" b="0" i="1" smtClean="0">
                          <a:latin typeface="Cambria Math" panose="02040503050406030204" pitchFamily="18" charset="0"/>
                        </a:rPr>
                        <m:t>=20, </m:t>
                      </m:r>
                      <m:r>
                        <a:rPr lang="en-GB" sz="1600" b="0" i="1" smtClean="0">
                          <a:latin typeface="Cambria Math" panose="02040503050406030204" pitchFamily="18" charset="0"/>
                          <a:ea typeface="Cambria Math" panose="02040503050406030204" pitchFamily="18" charset="0"/>
                        </a:rPr>
                        <m:t>𝛾</m:t>
                      </m:r>
                      <m:r>
                        <a:rPr lang="en-GB" sz="1600" b="0" i="1" smtClean="0">
                          <a:latin typeface="Cambria Math" panose="02040503050406030204" pitchFamily="18" charset="0"/>
                          <a:ea typeface="Cambria Math" panose="02040503050406030204" pitchFamily="18" charset="0"/>
                        </a:rPr>
                        <m:t>=2, </m:t>
                      </m:r>
                      <m:r>
                        <a:rPr lang="en-GB" sz="1600" b="0" i="1" smtClean="0">
                          <a:latin typeface="Cambria Math" panose="02040503050406030204" pitchFamily="18" charset="0"/>
                          <a:ea typeface="Cambria Math" panose="02040503050406030204" pitchFamily="18" charset="0"/>
                        </a:rPr>
                        <m:t>𝛽</m:t>
                      </m:r>
                      <m:r>
                        <a:rPr lang="en-GB" sz="1600" b="0" i="1" smtClean="0">
                          <a:latin typeface="Cambria Math" panose="02040503050406030204" pitchFamily="18" charset="0"/>
                          <a:ea typeface="Cambria Math" panose="02040503050406030204" pitchFamily="18" charset="0"/>
                        </a:rPr>
                        <m:t>=3</m:t>
                      </m:r>
                    </m:oMath>
                  </m:oMathPara>
                </a14:m>
                <a:endParaRPr lang="sv-SE" sz="1600" dirty="0">
                  <a:latin typeface="Menlo"/>
                </a:endParaRPr>
              </a:p>
            </p:txBody>
          </p:sp>
        </mc:Choice>
        <mc:Fallback xmlns="">
          <p:sp>
            <p:nvSpPr>
              <p:cNvPr id="13" name="Rectangle 12"/>
              <p:cNvSpPr>
                <a:spLocks noRot="1" noChangeAspect="1" noMove="1" noResize="1" noEditPoints="1" noAdjustHandles="1" noChangeArrowheads="1" noChangeShapeType="1" noTextEdit="1"/>
              </p:cNvSpPr>
              <p:nvPr/>
            </p:nvSpPr>
            <p:spPr>
              <a:xfrm>
                <a:off x="7234701" y="302217"/>
                <a:ext cx="3735019" cy="338554"/>
              </a:xfrm>
              <a:prstGeom prst="rect">
                <a:avLst/>
              </a:prstGeom>
              <a:blipFill>
                <a:blip r:embed="rId2"/>
                <a:stretch>
                  <a:fillRect b="-1090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C2DD5CC-6FDF-3105-72B9-0A417C8B3488}"/>
              </a:ext>
            </a:extLst>
          </p:cNvPr>
          <p:cNvPicPr>
            <a:picLocks noChangeAspect="1"/>
          </p:cNvPicPr>
          <p:nvPr/>
        </p:nvPicPr>
        <p:blipFill rotWithShape="1">
          <a:blip r:embed="rId3">
            <a:extLst>
              <a:ext uri="{28A0092B-C50C-407E-A947-70E740481C1C}">
                <a14:useLocalDpi xmlns:a14="http://schemas.microsoft.com/office/drawing/2010/main" val="0"/>
              </a:ext>
            </a:extLst>
          </a:blip>
          <a:srcRect l="56322" t="12514" r="12515" b="20040"/>
          <a:stretch/>
        </p:blipFill>
        <p:spPr>
          <a:xfrm>
            <a:off x="804221" y="1092645"/>
            <a:ext cx="1082841" cy="1671820"/>
          </a:xfrm>
          <a:prstGeom prst="rect">
            <a:avLst/>
          </a:prstGeom>
        </p:spPr>
      </p:pic>
      <p:pic>
        <p:nvPicPr>
          <p:cNvPr id="5" name="图片 4">
            <a:extLst>
              <a:ext uri="{FF2B5EF4-FFF2-40B4-BE49-F238E27FC236}">
                <a16:creationId xmlns:a16="http://schemas.microsoft.com/office/drawing/2014/main" id="{DE494CD2-61DF-3A69-6567-F5460DA99F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8807" y="640771"/>
            <a:ext cx="4441130" cy="3168000"/>
          </a:xfrm>
          <a:prstGeom prst="rect">
            <a:avLst/>
          </a:prstGeom>
        </p:spPr>
      </p:pic>
      <p:pic>
        <p:nvPicPr>
          <p:cNvPr id="7" name="图片 6">
            <a:extLst>
              <a:ext uri="{FF2B5EF4-FFF2-40B4-BE49-F238E27FC236}">
                <a16:creationId xmlns:a16="http://schemas.microsoft.com/office/drawing/2014/main" id="{9220BBA2-B5F6-7E0E-DBFA-E68A56D1EB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004" y="640771"/>
            <a:ext cx="4441130" cy="3168000"/>
          </a:xfrm>
          <a:prstGeom prst="rect">
            <a:avLst/>
          </a:prstGeom>
        </p:spPr>
      </p:pic>
      <p:pic>
        <p:nvPicPr>
          <p:cNvPr id="9" name="图片 8">
            <a:extLst>
              <a:ext uri="{FF2B5EF4-FFF2-40B4-BE49-F238E27FC236}">
                <a16:creationId xmlns:a16="http://schemas.microsoft.com/office/drawing/2014/main" id="{9D492E8C-A0D8-741B-257E-29D59B496B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07" y="3567447"/>
            <a:ext cx="4441130" cy="3168000"/>
          </a:xfrm>
          <a:prstGeom prst="rect">
            <a:avLst/>
          </a:prstGeom>
        </p:spPr>
      </p:pic>
      <p:pic>
        <p:nvPicPr>
          <p:cNvPr id="11" name="图片 10">
            <a:extLst>
              <a:ext uri="{FF2B5EF4-FFF2-40B4-BE49-F238E27FC236}">
                <a16:creationId xmlns:a16="http://schemas.microsoft.com/office/drawing/2014/main" id="{1B0245FB-CA85-CE75-EECF-6722456ABD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2004" y="3567447"/>
            <a:ext cx="4441130" cy="3168000"/>
          </a:xfrm>
          <a:prstGeom prst="rect">
            <a:avLst/>
          </a:prstGeom>
        </p:spPr>
      </p:pic>
    </p:spTree>
    <p:extLst>
      <p:ext uri="{BB962C8B-B14F-4D97-AF65-F5344CB8AC3E}">
        <p14:creationId xmlns:p14="http://schemas.microsoft.com/office/powerpoint/2010/main" val="2647903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3" y="122553"/>
            <a:ext cx="11532551" cy="622508"/>
          </a:xfrm>
        </p:spPr>
        <p:txBody>
          <a:bodyPr>
            <a:normAutofit fontScale="90000"/>
          </a:bodyPr>
          <a:lstStyle/>
          <a:p>
            <a:r>
              <a:rPr lang="en-GB" dirty="0"/>
              <a:t>LFR benchmark results</a:t>
            </a:r>
          </a:p>
        </p:txBody>
      </p:sp>
      <mc:AlternateContent xmlns:mc="http://schemas.openxmlformats.org/markup-compatibility/2006" xmlns:a14="http://schemas.microsoft.com/office/drawing/2010/main">
        <mc:Choice Requires="a14">
          <p:sp>
            <p:nvSpPr>
              <p:cNvPr id="11" name="Rectangle 10"/>
              <p:cNvSpPr/>
              <p:nvPr/>
            </p:nvSpPr>
            <p:spPr>
              <a:xfrm>
                <a:off x="6866625" y="339943"/>
                <a:ext cx="392570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𝑎𝑣</m:t>
                          </m:r>
                        </m:sub>
                      </m:sSub>
                      <m:r>
                        <a:rPr lang="en-GB" sz="1600" b="0" i="1" smtClean="0">
                          <a:latin typeface="Cambria Math" panose="02040503050406030204" pitchFamily="18" charset="0"/>
                        </a:rPr>
                        <m:t>=12, </m:t>
                      </m:r>
                      <m:r>
                        <a:rPr lang="en-GB" sz="1600" b="0" i="1" smtClean="0">
                          <a:latin typeface="Cambria Math" panose="02040503050406030204" pitchFamily="18" charset="0"/>
                        </a:rPr>
                        <m:t>𝑐</m:t>
                      </m:r>
                      <m:r>
                        <a:rPr lang="en-GB" sz="1600" b="0" i="1" smtClean="0">
                          <a:latin typeface="Cambria Math" panose="02040503050406030204" pitchFamily="18" charset="0"/>
                        </a:rPr>
                        <m:t>=5, </m:t>
                      </m:r>
                      <m:r>
                        <a:rPr lang="en-GB" sz="1600" b="0" i="1" smtClean="0">
                          <a:latin typeface="Cambria Math" panose="02040503050406030204" pitchFamily="18" charset="0"/>
                          <a:ea typeface="Cambria Math" panose="02040503050406030204" pitchFamily="18" charset="0"/>
                        </a:rPr>
                        <m:t>𝛾</m:t>
                      </m:r>
                      <m:r>
                        <a:rPr lang="en-GB" sz="1600" b="0" i="1" smtClean="0">
                          <a:latin typeface="Cambria Math" panose="02040503050406030204" pitchFamily="18" charset="0"/>
                          <a:ea typeface="Cambria Math" panose="02040503050406030204" pitchFamily="18" charset="0"/>
                        </a:rPr>
                        <m:t>=2.5, </m:t>
                      </m:r>
                      <m:r>
                        <a:rPr lang="en-GB" sz="1600" b="0" i="1" smtClean="0">
                          <a:latin typeface="Cambria Math" panose="02040503050406030204" pitchFamily="18" charset="0"/>
                          <a:ea typeface="Cambria Math" panose="02040503050406030204" pitchFamily="18" charset="0"/>
                        </a:rPr>
                        <m:t>𝛽</m:t>
                      </m:r>
                      <m:r>
                        <a:rPr lang="en-GB" sz="1600" b="0" i="1" smtClean="0">
                          <a:latin typeface="Cambria Math" panose="02040503050406030204" pitchFamily="18" charset="0"/>
                          <a:ea typeface="Cambria Math" panose="02040503050406030204" pitchFamily="18" charset="0"/>
                        </a:rPr>
                        <m:t>=2.5</m:t>
                      </m:r>
                    </m:oMath>
                  </m:oMathPara>
                </a14:m>
                <a:endParaRPr lang="sv-SE" sz="1600" dirty="0">
                  <a:latin typeface="Menlo"/>
                </a:endParaRPr>
              </a:p>
            </p:txBody>
          </p:sp>
        </mc:Choice>
        <mc:Fallback xmlns="">
          <p:sp>
            <p:nvSpPr>
              <p:cNvPr id="11" name="Rectangle 10"/>
              <p:cNvSpPr>
                <a:spLocks noRot="1" noChangeAspect="1" noMove="1" noResize="1" noEditPoints="1" noAdjustHandles="1" noChangeArrowheads="1" noChangeShapeType="1" noTextEdit="1"/>
              </p:cNvSpPr>
              <p:nvPr/>
            </p:nvSpPr>
            <p:spPr>
              <a:xfrm>
                <a:off x="6866625" y="339943"/>
                <a:ext cx="3925701" cy="338554"/>
              </a:xfrm>
              <a:prstGeom prst="rect">
                <a:avLst/>
              </a:prstGeom>
              <a:blipFill>
                <a:blip r:embed="rId2"/>
                <a:stretch>
                  <a:fillRect b="-1090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AA5DBAA-492A-69DA-B34E-3EAF0C4351AF}"/>
              </a:ext>
            </a:extLst>
          </p:cNvPr>
          <p:cNvPicPr>
            <a:picLocks noChangeAspect="1"/>
          </p:cNvPicPr>
          <p:nvPr/>
        </p:nvPicPr>
        <p:blipFill rotWithShape="1">
          <a:blip r:embed="rId3">
            <a:extLst>
              <a:ext uri="{28A0092B-C50C-407E-A947-70E740481C1C}">
                <a14:useLocalDpi xmlns:a14="http://schemas.microsoft.com/office/drawing/2010/main" val="0"/>
              </a:ext>
            </a:extLst>
          </a:blip>
          <a:srcRect l="56322" t="12514" r="12515" b="20040"/>
          <a:stretch/>
        </p:blipFill>
        <p:spPr>
          <a:xfrm>
            <a:off x="804221" y="1092645"/>
            <a:ext cx="1082841" cy="1671820"/>
          </a:xfrm>
          <a:prstGeom prst="rect">
            <a:avLst/>
          </a:prstGeom>
        </p:spPr>
      </p:pic>
      <p:pic>
        <p:nvPicPr>
          <p:cNvPr id="6" name="图片 5">
            <a:extLst>
              <a:ext uri="{FF2B5EF4-FFF2-40B4-BE49-F238E27FC236}">
                <a16:creationId xmlns:a16="http://schemas.microsoft.com/office/drawing/2014/main" id="{4BBB9DB3-AF86-6C83-C626-06340D4A0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5238" y="678497"/>
            <a:ext cx="4441130" cy="3168000"/>
          </a:xfrm>
          <a:prstGeom prst="rect">
            <a:avLst/>
          </a:prstGeom>
        </p:spPr>
      </p:pic>
      <p:pic>
        <p:nvPicPr>
          <p:cNvPr id="8" name="图片 7">
            <a:extLst>
              <a:ext uri="{FF2B5EF4-FFF2-40B4-BE49-F238E27FC236}">
                <a16:creationId xmlns:a16="http://schemas.microsoft.com/office/drawing/2014/main" id="{1745E092-B0A6-37EE-5FC7-A1B0A09232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368" y="678497"/>
            <a:ext cx="4441130" cy="3168000"/>
          </a:xfrm>
          <a:prstGeom prst="rect">
            <a:avLst/>
          </a:prstGeom>
        </p:spPr>
      </p:pic>
      <p:pic>
        <p:nvPicPr>
          <p:cNvPr id="10" name="图片 9">
            <a:extLst>
              <a:ext uri="{FF2B5EF4-FFF2-40B4-BE49-F238E27FC236}">
                <a16:creationId xmlns:a16="http://schemas.microsoft.com/office/drawing/2014/main" id="{B8D19045-05FA-90C0-E159-A876EE7E34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5238" y="3635858"/>
            <a:ext cx="4441130" cy="3168000"/>
          </a:xfrm>
          <a:prstGeom prst="rect">
            <a:avLst/>
          </a:prstGeom>
        </p:spPr>
      </p:pic>
      <p:pic>
        <p:nvPicPr>
          <p:cNvPr id="13" name="图片 12">
            <a:extLst>
              <a:ext uri="{FF2B5EF4-FFF2-40B4-BE49-F238E27FC236}">
                <a16:creationId xmlns:a16="http://schemas.microsoft.com/office/drawing/2014/main" id="{82B0CC84-E6D0-57A9-0032-53A2009A9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6368" y="3635858"/>
            <a:ext cx="4441130" cy="3168000"/>
          </a:xfrm>
          <a:prstGeom prst="rect">
            <a:avLst/>
          </a:prstGeom>
        </p:spPr>
      </p:pic>
    </p:spTree>
    <p:extLst>
      <p:ext uri="{BB962C8B-B14F-4D97-AF65-F5344CB8AC3E}">
        <p14:creationId xmlns:p14="http://schemas.microsoft.com/office/powerpoint/2010/main" val="3845146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4757" y="172515"/>
            <a:ext cx="9475285" cy="929628"/>
          </a:xfrm>
        </p:spPr>
        <p:txBody>
          <a:bodyPr>
            <a:normAutofit fontScale="90000"/>
          </a:bodyPr>
          <a:lstStyle/>
          <a:p>
            <a:r>
              <a:rPr lang="en-GB" dirty="0"/>
              <a:t>Linear Clustering Process (LCP)</a:t>
            </a:r>
            <a:br>
              <a:rPr lang="en-GB" dirty="0"/>
            </a:br>
            <a:r>
              <a:rPr lang="en-GB" sz="2400" dirty="0"/>
              <a:t>Node-level governing equation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50808" y="1600201"/>
                <a:ext cx="9475285" cy="3958824"/>
              </a:xfrm>
            </p:spPr>
            <p:txBody>
              <a:bodyPr>
                <a:noAutofit/>
              </a:bodyPr>
              <a:lstStyle/>
              <a:p>
                <a:pPr>
                  <a:lnSpc>
                    <a:spcPct val="110000"/>
                  </a:lnSpc>
                </a:pPr>
                <a:r>
                  <a:rPr lang="en-GB" sz="2400" dirty="0">
                    <a:latin typeface="+mn-lt"/>
                  </a:rPr>
                  <a:t>Each node </a:t>
                </a:r>
                <a14:m>
                  <m:oMath xmlns:m="http://schemas.openxmlformats.org/officeDocument/2006/math">
                    <m:r>
                      <a:rPr lang="en-GB" sz="2400" b="0" i="1" smtClean="0">
                        <a:latin typeface="Cambria Math" panose="02040503050406030204" pitchFamily="18" charset="0"/>
                      </a:rPr>
                      <m:t>𝑖</m:t>
                    </m:r>
                  </m:oMath>
                </a14:m>
                <a:r>
                  <a:rPr lang="en-GB" sz="2400" dirty="0">
                    <a:latin typeface="+mn-lt"/>
                  </a:rPr>
                  <a:t> in the graph G is assigned a position </a:t>
                </a: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b="0" i="1" smtClean="0">
                        <a:latin typeface="Cambria Math" panose="02040503050406030204" pitchFamily="18" charset="0"/>
                      </a:rPr>
                      <m:t>𝑘</m:t>
                    </m:r>
                    <m:r>
                      <a:rPr lang="en-GB" sz="2400" b="0" i="1" smtClean="0">
                        <a:latin typeface="Cambria Math" panose="02040503050406030204" pitchFamily="18" charset="0"/>
                      </a:rPr>
                      <m:t>] </m:t>
                    </m:r>
                  </m:oMath>
                </a14:m>
                <a:r>
                  <a:rPr lang="en-GB" sz="2400" dirty="0">
                    <a:latin typeface="+mn-lt"/>
                  </a:rPr>
                  <a:t>on a line at discrete time </a:t>
                </a:r>
                <a14:m>
                  <m:oMath xmlns:m="http://schemas.openxmlformats.org/officeDocument/2006/math">
                    <m:r>
                      <a:rPr lang="en-GB" sz="2400" b="0" i="1" smtClean="0">
                        <a:latin typeface="Cambria Math" panose="02040503050406030204" pitchFamily="18" charset="0"/>
                      </a:rPr>
                      <m:t>𝑘</m:t>
                    </m:r>
                  </m:oMath>
                </a14:m>
                <a:r>
                  <a:rPr lang="en-GB" sz="2400" dirty="0">
                    <a:latin typeface="+mn-lt"/>
                  </a:rPr>
                  <a:t>.</a:t>
                </a:r>
              </a:p>
              <a:p>
                <a:pPr>
                  <a:lnSpc>
                    <a:spcPct val="110000"/>
                  </a:lnSpc>
                </a:pPr>
                <a:r>
                  <a:rPr lang="en-GB" sz="2400" dirty="0">
                    <a:latin typeface="+mn-lt"/>
                  </a:rPr>
                  <a:t>LCP consists of two opposite and simultaneous forces that change nodal position in time</a:t>
                </a:r>
              </a:p>
              <a:p>
                <a:pPr lvl="1">
                  <a:lnSpc>
                    <a:spcPct val="110000"/>
                  </a:lnSpc>
                </a:pPr>
                <a:r>
                  <a:rPr lang="en-GB" sz="2000" b="1" dirty="0">
                    <a:solidFill>
                      <a:srgbClr val="FF0000"/>
                    </a:solidFill>
                    <a:latin typeface="+mn-lt"/>
                  </a:rPr>
                  <a:t>Attraction</a:t>
                </a:r>
                <a:r>
                  <a:rPr lang="en-GB" sz="2000" dirty="0">
                    <a:latin typeface="+mn-lt"/>
                  </a:rPr>
                  <a:t>: Adjacent nodes that share many common neighbours (i.e. triangles!) are mutually attracted.</a:t>
                </a:r>
              </a:p>
              <a:p>
                <a:pPr lvl="1">
                  <a:lnSpc>
                    <a:spcPct val="110000"/>
                  </a:lnSpc>
                </a:pPr>
                <a:r>
                  <a:rPr lang="en-GB" sz="2000" b="1" dirty="0">
                    <a:solidFill>
                      <a:srgbClr val="92D050"/>
                    </a:solidFill>
                    <a:latin typeface="+mn-lt"/>
                  </a:rPr>
                  <a:t>Repulsion</a:t>
                </a:r>
                <a:r>
                  <a:rPr lang="en-GB" sz="2000" dirty="0">
                    <a:latin typeface="+mn-lt"/>
                  </a:rPr>
                  <a:t>: Two adjacent nodes are repulsed with a force proportional to the number of neighbours they do not share.</a:t>
                </a:r>
                <a:endParaRPr lang="en-GB" sz="2400" dirty="0">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50808" y="1600201"/>
                <a:ext cx="9475285" cy="3958824"/>
              </a:xfrm>
              <a:blipFill>
                <a:blip r:embed="rId3"/>
                <a:stretch>
                  <a:fillRect l="-1030" t="-1079"/>
                </a:stretch>
              </a:blipFill>
            </p:spPr>
            <p:txBody>
              <a:bodyPr/>
              <a:lstStyle/>
              <a:p>
                <a:r>
                  <a:rPr lang="zh-CN" altLang="en-US">
                    <a:noFill/>
                  </a:rPr>
                  <a:t> </a:t>
                </a:r>
              </a:p>
            </p:txBody>
          </p:sp>
        </mc:Fallback>
      </mc:AlternateContent>
      <p:grpSp>
        <p:nvGrpSpPr>
          <p:cNvPr id="19" name="Group 18"/>
          <p:cNvGrpSpPr/>
          <p:nvPr/>
        </p:nvGrpSpPr>
        <p:grpSpPr>
          <a:xfrm>
            <a:off x="6376" y="3947986"/>
            <a:ext cx="2180412" cy="1918816"/>
            <a:chOff x="6376" y="3947986"/>
            <a:chExt cx="2180412" cy="1918816"/>
          </a:xfrm>
        </p:grpSpPr>
        <mc:AlternateContent xmlns:mc="http://schemas.openxmlformats.org/markup-compatibility/2006" xmlns:a14="http://schemas.microsoft.com/office/drawing/2010/main">
          <mc:Choice Requires="a14">
            <p:sp>
              <p:nvSpPr>
                <p:cNvPr id="5" name="Rectangle 4"/>
                <p:cNvSpPr/>
                <p:nvPr/>
              </p:nvSpPr>
              <p:spPr>
                <a:xfrm>
                  <a:off x="12008" y="4786605"/>
                  <a:ext cx="337593" cy="307777"/>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GB" sz="1400" i="1">
                            <a:solidFill>
                              <a:schemeClr val="bg1"/>
                            </a:solidFill>
                            <a:latin typeface="Cambria Math" panose="02040503050406030204" pitchFamily="18" charset="0"/>
                            <a:ea typeface="Cambria Math" panose="02040503050406030204" pitchFamily="18" charset="0"/>
                          </a:rPr>
                          <m:t>𝛼</m:t>
                        </m:r>
                      </m:oMath>
                    </m:oMathPara>
                  </a14:m>
                  <a:endParaRPr lang="en-GB" sz="1400" dirty="0">
                    <a:solidFill>
                      <a:schemeClr val="bg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2008" y="4786605"/>
                  <a:ext cx="337593" cy="307777"/>
                </a:xfrm>
                <a:prstGeom prst="rect">
                  <a:avLst/>
                </a:prstGeom>
                <a:blipFill>
                  <a:blip r:embed="rId4"/>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2006" y="5153878"/>
                  <a:ext cx="327910" cy="307777"/>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GB" sz="1400" i="1">
                            <a:solidFill>
                              <a:schemeClr val="bg1"/>
                            </a:solidFill>
                            <a:latin typeface="Cambria Math" panose="02040503050406030204" pitchFamily="18" charset="0"/>
                            <a:ea typeface="Cambria Math" panose="02040503050406030204" pitchFamily="18" charset="0"/>
                          </a:rPr>
                          <m:t>𝛿</m:t>
                        </m:r>
                      </m:oMath>
                    </m:oMathPara>
                  </a14:m>
                  <a:endParaRPr lang="en-GB" sz="1400" dirty="0">
                    <a:solidFill>
                      <a:schemeClr val="bg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2006" y="5153878"/>
                  <a:ext cx="327910" cy="307777"/>
                </a:xfrm>
                <a:prstGeom prst="rect">
                  <a:avLst/>
                </a:prstGeom>
                <a:blipFill>
                  <a:blip r:embed="rId5"/>
                  <a:stretch>
                    <a:fillRect/>
                  </a:stretch>
                </a:blipFill>
                <a:ln>
                  <a:noFill/>
                </a:ln>
              </p:spPr>
              <p:txBody>
                <a:bodyPr/>
                <a:lstStyle/>
                <a:p>
                  <a:r>
                    <a:rPr lang="en-GB">
                      <a:noFill/>
                    </a:rPr>
                    <a:t> </a:t>
                  </a:r>
                </a:p>
              </p:txBody>
            </p:sp>
          </mc:Fallback>
        </mc:AlternateContent>
        <p:sp>
          <p:nvSpPr>
            <p:cNvPr id="7" name="Rectangle 6"/>
            <p:cNvSpPr/>
            <p:nvPr/>
          </p:nvSpPr>
          <p:spPr>
            <a:xfrm>
              <a:off x="523827" y="4807760"/>
              <a:ext cx="1636987" cy="307777"/>
            </a:xfrm>
            <a:prstGeom prst="rect">
              <a:avLst/>
            </a:prstGeom>
            <a:noFill/>
            <a:ln>
              <a:noFill/>
            </a:ln>
          </p:spPr>
          <p:txBody>
            <a:bodyPr wrap="none">
              <a:spAutoFit/>
            </a:bodyPr>
            <a:lstStyle/>
            <a:p>
              <a:r>
                <a:rPr lang="en-GB" sz="1400" dirty="0">
                  <a:solidFill>
                    <a:schemeClr val="bg1"/>
                  </a:solidFill>
                </a:rPr>
                <a:t>Attraction strength</a:t>
              </a:r>
            </a:p>
          </p:txBody>
        </p:sp>
        <p:sp>
          <p:nvSpPr>
            <p:cNvPr id="8" name="Rectangle 7"/>
            <p:cNvSpPr/>
            <p:nvPr/>
          </p:nvSpPr>
          <p:spPr>
            <a:xfrm>
              <a:off x="519344" y="5153878"/>
              <a:ext cx="1667444" cy="307777"/>
            </a:xfrm>
            <a:prstGeom prst="rect">
              <a:avLst/>
            </a:prstGeom>
            <a:noFill/>
            <a:ln>
              <a:noFill/>
            </a:ln>
          </p:spPr>
          <p:txBody>
            <a:bodyPr wrap="none">
              <a:spAutoFit/>
            </a:bodyPr>
            <a:lstStyle/>
            <a:p>
              <a:r>
                <a:rPr lang="en-GB" sz="1400" dirty="0">
                  <a:solidFill>
                    <a:schemeClr val="bg1"/>
                  </a:solidFill>
                </a:rPr>
                <a:t>Repulsive strength</a:t>
              </a:r>
            </a:p>
          </p:txBody>
        </p:sp>
        <mc:AlternateContent xmlns:mc="http://schemas.openxmlformats.org/markup-compatibility/2006" xmlns:a14="http://schemas.microsoft.com/office/drawing/2010/main">
          <mc:Choice Requires="a14">
            <p:sp>
              <p:nvSpPr>
                <p:cNvPr id="9" name="TextBox 8"/>
                <p:cNvSpPr txBox="1"/>
                <p:nvPr/>
              </p:nvSpPr>
              <p:spPr>
                <a:xfrm>
                  <a:off x="23549" y="5578301"/>
                  <a:ext cx="304827"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𝒩</m:t>
                            </m:r>
                          </m:e>
                          <m:sub>
                            <m:r>
                              <a:rPr lang="en-GB" i="1">
                                <a:solidFill>
                                  <a:schemeClr val="bg1"/>
                                </a:solidFill>
                                <a:latin typeface="Cambria Math" panose="02040503050406030204" pitchFamily="18" charset="0"/>
                              </a:rPr>
                              <m:t>𝑖</m:t>
                            </m:r>
                          </m:sub>
                        </m:sSub>
                      </m:oMath>
                    </m:oMathPara>
                  </a14:m>
                  <a:endParaRPr lang="en-GB"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549" y="5578301"/>
                  <a:ext cx="304827" cy="276999"/>
                </a:xfrm>
                <a:prstGeom prst="rect">
                  <a:avLst/>
                </a:prstGeom>
                <a:blipFill>
                  <a:blip r:embed="rId6"/>
                  <a:stretch>
                    <a:fillRect l="-18000" r="-10000" b="-19565"/>
                  </a:stretch>
                </a:blipFill>
                <a:ln>
                  <a:noFill/>
                </a:ln>
              </p:spPr>
              <p:txBody>
                <a:bodyPr/>
                <a:lstStyle/>
                <a:p>
                  <a:r>
                    <a:rPr lang="en-GB">
                      <a:noFill/>
                    </a:rPr>
                    <a:t> </a:t>
                  </a:r>
                </a:p>
              </p:txBody>
            </p:sp>
          </mc:Fallback>
        </mc:AlternateContent>
        <p:sp>
          <p:nvSpPr>
            <p:cNvPr id="10" name="Rectangle 9"/>
            <p:cNvSpPr/>
            <p:nvPr/>
          </p:nvSpPr>
          <p:spPr>
            <a:xfrm>
              <a:off x="519342" y="5559025"/>
              <a:ext cx="1636987" cy="307777"/>
            </a:xfrm>
            <a:prstGeom prst="rect">
              <a:avLst/>
            </a:prstGeom>
            <a:noFill/>
            <a:ln>
              <a:noFill/>
            </a:ln>
          </p:spPr>
          <p:txBody>
            <a:bodyPr wrap="none">
              <a:spAutoFit/>
            </a:bodyPr>
            <a:lstStyle/>
            <a:p>
              <a:r>
                <a:rPr lang="en-GB" sz="1400" dirty="0">
                  <a:solidFill>
                    <a:schemeClr val="bg1"/>
                  </a:solidFill>
                </a:rPr>
                <a:t>Node </a:t>
              </a:r>
              <a:r>
                <a:rPr lang="en-GB" sz="1400" i="1" dirty="0" err="1">
                  <a:solidFill>
                    <a:schemeClr val="bg1"/>
                  </a:solidFill>
                </a:rPr>
                <a:t>i</a:t>
              </a:r>
              <a:r>
                <a:rPr lang="en-GB" sz="1400" dirty="0">
                  <a:solidFill>
                    <a:schemeClr val="bg1"/>
                  </a:solidFill>
                </a:rPr>
                <a:t> neighbours</a:t>
              </a:r>
            </a:p>
          </p:txBody>
        </p:sp>
        <mc:AlternateContent xmlns:mc="http://schemas.openxmlformats.org/markup-compatibility/2006" xmlns:a14="http://schemas.microsoft.com/office/drawing/2010/main">
          <mc:Choice Requires="a14">
            <p:sp>
              <p:nvSpPr>
                <p:cNvPr id="11" name="TextBox 10"/>
                <p:cNvSpPr txBox="1"/>
                <p:nvPr/>
              </p:nvSpPr>
              <p:spPr>
                <a:xfrm>
                  <a:off x="6376" y="4334761"/>
                  <a:ext cx="543675"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𝑥</m:t>
                            </m:r>
                          </m:e>
                          <m:sub>
                            <m:r>
                              <a:rPr lang="en-GB" i="1">
                                <a:solidFill>
                                  <a:schemeClr val="bg1"/>
                                </a:solidFill>
                                <a:latin typeface="Cambria Math" panose="02040503050406030204" pitchFamily="18" charset="0"/>
                              </a:rPr>
                              <m:t>𝑖</m:t>
                            </m:r>
                          </m:sub>
                        </m:sSub>
                        <m:d>
                          <m:dPr>
                            <m:begChr m:val="["/>
                            <m:endChr m:val="]"/>
                            <m:ctrlPr>
                              <a:rPr lang="en-GB" i="1">
                                <a:solidFill>
                                  <a:schemeClr val="bg1"/>
                                </a:solidFill>
                                <a:latin typeface="Cambria Math" panose="02040503050406030204" pitchFamily="18" charset="0"/>
                              </a:rPr>
                            </m:ctrlPr>
                          </m:dPr>
                          <m:e>
                            <m:r>
                              <a:rPr lang="en-GB" i="1">
                                <a:solidFill>
                                  <a:schemeClr val="bg1"/>
                                </a:solidFill>
                                <a:latin typeface="Cambria Math" panose="02040503050406030204" pitchFamily="18" charset="0"/>
                              </a:rPr>
                              <m:t>𝑘</m:t>
                            </m:r>
                          </m:e>
                        </m:d>
                      </m:oMath>
                    </m:oMathPara>
                  </a14:m>
                  <a:endParaRPr lang="en-GB" dirty="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376" y="4334761"/>
                  <a:ext cx="543675" cy="276999"/>
                </a:xfrm>
                <a:prstGeom prst="rect">
                  <a:avLst/>
                </a:prstGeom>
                <a:blipFill>
                  <a:blip r:embed="rId7"/>
                  <a:stretch>
                    <a:fillRect l="-5618" b="-19565"/>
                  </a:stretch>
                </a:blipFill>
                <a:ln>
                  <a:noFill/>
                </a:ln>
              </p:spPr>
              <p:txBody>
                <a:bodyPr/>
                <a:lstStyle/>
                <a:p>
                  <a:r>
                    <a:rPr lang="en-GB">
                      <a:noFill/>
                    </a:rPr>
                    <a:t> </a:t>
                  </a:r>
                </a:p>
              </p:txBody>
            </p:sp>
          </mc:Fallback>
        </mc:AlternateContent>
        <p:sp>
          <p:nvSpPr>
            <p:cNvPr id="12" name="Rectangle 11"/>
            <p:cNvSpPr/>
            <p:nvPr/>
          </p:nvSpPr>
          <p:spPr>
            <a:xfrm>
              <a:off x="515858" y="4291162"/>
              <a:ext cx="1369286" cy="523220"/>
            </a:xfrm>
            <a:prstGeom prst="rect">
              <a:avLst/>
            </a:prstGeom>
            <a:noFill/>
            <a:ln>
              <a:noFill/>
            </a:ln>
          </p:spPr>
          <p:txBody>
            <a:bodyPr wrap="none">
              <a:spAutoFit/>
            </a:bodyPr>
            <a:lstStyle/>
            <a:p>
              <a:r>
                <a:rPr lang="en-GB" sz="1400" dirty="0">
                  <a:solidFill>
                    <a:schemeClr val="bg1"/>
                  </a:solidFill>
                </a:rPr>
                <a:t>Node </a:t>
              </a:r>
              <a:r>
                <a:rPr lang="en-GB" sz="1400" i="1" dirty="0" err="1">
                  <a:solidFill>
                    <a:schemeClr val="bg1"/>
                  </a:solidFill>
                </a:rPr>
                <a:t>i</a:t>
              </a:r>
              <a:r>
                <a:rPr lang="en-GB" sz="1400" dirty="0">
                  <a:solidFill>
                    <a:schemeClr val="bg1"/>
                  </a:solidFill>
                </a:rPr>
                <a:t> position</a:t>
              </a:r>
            </a:p>
            <a:p>
              <a:r>
                <a:rPr lang="en-GB" sz="1400" dirty="0">
                  <a:solidFill>
                    <a:schemeClr val="bg1"/>
                  </a:solidFill>
                </a:rPr>
                <a:t>in time k</a:t>
              </a:r>
            </a:p>
          </p:txBody>
        </p:sp>
        <mc:AlternateContent xmlns:mc="http://schemas.openxmlformats.org/markup-compatibility/2006" xmlns:a14="http://schemas.microsoft.com/office/drawing/2010/main">
          <mc:Choice Requires="a14">
            <p:sp>
              <p:nvSpPr>
                <p:cNvPr id="13" name="TextBox 12"/>
                <p:cNvSpPr txBox="1"/>
                <p:nvPr/>
              </p:nvSpPr>
              <p:spPr>
                <a:xfrm>
                  <a:off x="64051" y="3963376"/>
                  <a:ext cx="186268"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a:solidFill>
                              <a:schemeClr val="bg1"/>
                            </a:solidFill>
                            <a:latin typeface="Cambria Math" panose="02040503050406030204" pitchFamily="18" charset="0"/>
                          </a:rPr>
                          <m:t>𝑘</m:t>
                        </m:r>
                      </m:oMath>
                    </m:oMathPara>
                  </a14:m>
                  <a:endParaRPr lang="en-GB"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4051" y="3963376"/>
                  <a:ext cx="186268" cy="276999"/>
                </a:xfrm>
                <a:prstGeom prst="rect">
                  <a:avLst/>
                </a:prstGeom>
                <a:blipFill>
                  <a:blip r:embed="rId8"/>
                  <a:stretch>
                    <a:fillRect l="-33333" r="-30000" b="-8696"/>
                  </a:stretch>
                </a:blipFill>
                <a:ln>
                  <a:noFill/>
                </a:ln>
              </p:spPr>
              <p:txBody>
                <a:bodyPr/>
                <a:lstStyle/>
                <a:p>
                  <a:r>
                    <a:rPr lang="en-GB">
                      <a:noFill/>
                    </a:rPr>
                    <a:t> </a:t>
                  </a:r>
                </a:p>
              </p:txBody>
            </p:sp>
          </mc:Fallback>
        </mc:AlternateContent>
        <p:sp>
          <p:nvSpPr>
            <p:cNvPr id="14" name="Rectangle 13"/>
            <p:cNvSpPr/>
            <p:nvPr/>
          </p:nvSpPr>
          <p:spPr>
            <a:xfrm>
              <a:off x="489072" y="3947986"/>
              <a:ext cx="575542" cy="307777"/>
            </a:xfrm>
            <a:prstGeom prst="rect">
              <a:avLst/>
            </a:prstGeom>
            <a:noFill/>
            <a:ln>
              <a:noFill/>
            </a:ln>
          </p:spPr>
          <p:txBody>
            <a:bodyPr wrap="none">
              <a:spAutoFit/>
            </a:bodyPr>
            <a:lstStyle/>
            <a:p>
              <a:r>
                <a:rPr lang="en-GB" sz="1400" dirty="0">
                  <a:solidFill>
                    <a:schemeClr val="bg1"/>
                  </a:solidFill>
                </a:rPr>
                <a:t>Time</a:t>
              </a:r>
            </a:p>
          </p:txBody>
        </p:sp>
      </p:grpSp>
      <p:grpSp>
        <p:nvGrpSpPr>
          <p:cNvPr id="18" name="Group 17"/>
          <p:cNvGrpSpPr/>
          <p:nvPr/>
        </p:nvGrpSpPr>
        <p:grpSpPr>
          <a:xfrm>
            <a:off x="2194757" y="5072203"/>
            <a:ext cx="9910542" cy="778904"/>
            <a:chOff x="2191450" y="5492537"/>
            <a:chExt cx="9910542" cy="778904"/>
          </a:xfrm>
        </p:grpSpPr>
        <p:pic>
          <p:nvPicPr>
            <p:cNvPr id="4" name="Picture 3"/>
            <p:cNvPicPr>
              <a:picLocks noChangeAspect="1"/>
            </p:cNvPicPr>
            <p:nvPr/>
          </p:nvPicPr>
          <p:blipFill>
            <a:blip r:embed="rId9"/>
            <a:stretch>
              <a:fillRect/>
            </a:stretch>
          </p:blipFill>
          <p:spPr>
            <a:xfrm>
              <a:off x="2191450" y="5559025"/>
              <a:ext cx="9794000" cy="712416"/>
            </a:xfrm>
            <a:prstGeom prst="rect">
              <a:avLst/>
            </a:prstGeom>
          </p:spPr>
        </p:pic>
        <p:sp>
          <p:nvSpPr>
            <p:cNvPr id="17" name="Rectangle 16"/>
            <p:cNvSpPr/>
            <p:nvPr/>
          </p:nvSpPr>
          <p:spPr>
            <a:xfrm>
              <a:off x="2191450" y="5492537"/>
              <a:ext cx="9910542" cy="778904"/>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6613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3" y="122553"/>
            <a:ext cx="11532551" cy="622508"/>
          </a:xfrm>
        </p:spPr>
        <p:txBody>
          <a:bodyPr>
            <a:normAutofit fontScale="90000"/>
          </a:bodyPr>
          <a:lstStyle/>
          <a:p>
            <a:r>
              <a:rPr lang="en-GB" dirty="0"/>
              <a:t>LFR benchmark results</a:t>
            </a:r>
          </a:p>
        </p:txBody>
      </p:sp>
      <mc:AlternateContent xmlns:mc="http://schemas.openxmlformats.org/markup-compatibility/2006" xmlns:a14="http://schemas.microsoft.com/office/drawing/2010/main">
        <mc:Choice Requires="a14">
          <p:sp>
            <p:nvSpPr>
              <p:cNvPr id="11" name="Rectangle 10"/>
              <p:cNvSpPr/>
              <p:nvPr/>
            </p:nvSpPr>
            <p:spPr>
              <a:xfrm>
                <a:off x="6866625" y="339943"/>
                <a:ext cx="405804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𝑎𝑣</m:t>
                          </m:r>
                        </m:sub>
                      </m:sSub>
                      <m:r>
                        <a:rPr lang="en-GB" sz="1600" b="0" i="1" smtClean="0">
                          <a:latin typeface="Cambria Math" panose="02040503050406030204" pitchFamily="18" charset="0"/>
                        </a:rPr>
                        <m:t>=12, </m:t>
                      </m:r>
                      <m:r>
                        <a:rPr lang="en-GB" sz="1600" b="0" i="1" smtClean="0">
                          <a:latin typeface="Cambria Math" panose="02040503050406030204" pitchFamily="18" charset="0"/>
                        </a:rPr>
                        <m:t>𝑐</m:t>
                      </m:r>
                      <m:r>
                        <a:rPr lang="en-GB" sz="1600" b="0" i="1" smtClean="0">
                          <a:latin typeface="Cambria Math" panose="02040503050406030204" pitchFamily="18" charset="0"/>
                        </a:rPr>
                        <m:t>=10, </m:t>
                      </m:r>
                      <m:r>
                        <a:rPr lang="en-GB" sz="1600" b="0" i="1" smtClean="0">
                          <a:latin typeface="Cambria Math" panose="02040503050406030204" pitchFamily="18" charset="0"/>
                          <a:ea typeface="Cambria Math" panose="02040503050406030204" pitchFamily="18" charset="0"/>
                        </a:rPr>
                        <m:t>𝛾</m:t>
                      </m:r>
                      <m:r>
                        <a:rPr lang="en-GB" sz="1600" b="0" i="1" smtClean="0">
                          <a:latin typeface="Cambria Math" panose="02040503050406030204" pitchFamily="18" charset="0"/>
                          <a:ea typeface="Cambria Math" panose="02040503050406030204" pitchFamily="18" charset="0"/>
                        </a:rPr>
                        <m:t>=2.5, </m:t>
                      </m:r>
                      <m:r>
                        <a:rPr lang="en-GB" sz="1600" b="0" i="1" smtClean="0">
                          <a:latin typeface="Cambria Math" panose="02040503050406030204" pitchFamily="18" charset="0"/>
                          <a:ea typeface="Cambria Math" panose="02040503050406030204" pitchFamily="18" charset="0"/>
                        </a:rPr>
                        <m:t>𝛽</m:t>
                      </m:r>
                      <m:r>
                        <a:rPr lang="en-GB" sz="1600" b="0" i="1" smtClean="0">
                          <a:latin typeface="Cambria Math" panose="02040503050406030204" pitchFamily="18" charset="0"/>
                          <a:ea typeface="Cambria Math" panose="02040503050406030204" pitchFamily="18" charset="0"/>
                        </a:rPr>
                        <m:t>=2.5</m:t>
                      </m:r>
                    </m:oMath>
                  </m:oMathPara>
                </a14:m>
                <a:endParaRPr lang="sv-SE" sz="1600" dirty="0">
                  <a:latin typeface="Menlo"/>
                </a:endParaRPr>
              </a:p>
            </p:txBody>
          </p:sp>
        </mc:Choice>
        <mc:Fallback xmlns="">
          <p:sp>
            <p:nvSpPr>
              <p:cNvPr id="11" name="Rectangle 10"/>
              <p:cNvSpPr>
                <a:spLocks noRot="1" noChangeAspect="1" noMove="1" noResize="1" noEditPoints="1" noAdjustHandles="1" noChangeArrowheads="1" noChangeShapeType="1" noTextEdit="1"/>
              </p:cNvSpPr>
              <p:nvPr/>
            </p:nvSpPr>
            <p:spPr>
              <a:xfrm>
                <a:off x="6866625" y="339943"/>
                <a:ext cx="4058049" cy="338554"/>
              </a:xfrm>
              <a:prstGeom prst="rect">
                <a:avLst/>
              </a:prstGeom>
              <a:blipFill>
                <a:blip r:embed="rId2"/>
                <a:stretch>
                  <a:fillRect b="-1090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AA5DBAA-492A-69DA-B34E-3EAF0C4351AF}"/>
              </a:ext>
            </a:extLst>
          </p:cNvPr>
          <p:cNvPicPr>
            <a:picLocks noChangeAspect="1"/>
          </p:cNvPicPr>
          <p:nvPr/>
        </p:nvPicPr>
        <p:blipFill rotWithShape="1">
          <a:blip r:embed="rId3">
            <a:extLst>
              <a:ext uri="{28A0092B-C50C-407E-A947-70E740481C1C}">
                <a14:useLocalDpi xmlns:a14="http://schemas.microsoft.com/office/drawing/2010/main" val="0"/>
              </a:ext>
            </a:extLst>
          </a:blip>
          <a:srcRect l="56322" t="12514" r="12515" b="20040"/>
          <a:stretch/>
        </p:blipFill>
        <p:spPr>
          <a:xfrm>
            <a:off x="804221" y="1092645"/>
            <a:ext cx="1082841" cy="1671820"/>
          </a:xfrm>
          <a:prstGeom prst="rect">
            <a:avLst/>
          </a:prstGeom>
        </p:spPr>
      </p:pic>
      <p:pic>
        <p:nvPicPr>
          <p:cNvPr id="5" name="图片 4">
            <a:extLst>
              <a:ext uri="{FF2B5EF4-FFF2-40B4-BE49-F238E27FC236}">
                <a16:creationId xmlns:a16="http://schemas.microsoft.com/office/drawing/2014/main" id="{A3DFF822-45B0-CA7F-1BA8-690B186D4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9654" y="678497"/>
            <a:ext cx="4441130" cy="3168000"/>
          </a:xfrm>
          <a:prstGeom prst="rect">
            <a:avLst/>
          </a:prstGeom>
        </p:spPr>
      </p:pic>
      <p:pic>
        <p:nvPicPr>
          <p:cNvPr id="9" name="图片 8">
            <a:extLst>
              <a:ext uri="{FF2B5EF4-FFF2-40B4-BE49-F238E27FC236}">
                <a16:creationId xmlns:a16="http://schemas.microsoft.com/office/drawing/2014/main" id="{6B24E4DA-E87D-59E3-88D0-E7316C19A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3913" y="678497"/>
            <a:ext cx="4441130" cy="3168000"/>
          </a:xfrm>
          <a:prstGeom prst="rect">
            <a:avLst/>
          </a:prstGeom>
        </p:spPr>
      </p:pic>
      <p:pic>
        <p:nvPicPr>
          <p:cNvPr id="14" name="图片 13">
            <a:extLst>
              <a:ext uri="{FF2B5EF4-FFF2-40B4-BE49-F238E27FC236}">
                <a16:creationId xmlns:a16="http://schemas.microsoft.com/office/drawing/2014/main" id="{E0E37AFC-E508-CBD6-AB7A-2FA8B58744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9654" y="3623436"/>
            <a:ext cx="4441130" cy="3168000"/>
          </a:xfrm>
          <a:prstGeom prst="rect">
            <a:avLst/>
          </a:prstGeom>
        </p:spPr>
      </p:pic>
      <p:pic>
        <p:nvPicPr>
          <p:cNvPr id="16" name="图片 15">
            <a:extLst>
              <a:ext uri="{FF2B5EF4-FFF2-40B4-BE49-F238E27FC236}">
                <a16:creationId xmlns:a16="http://schemas.microsoft.com/office/drawing/2014/main" id="{214EBB87-E3E5-B469-88A7-AA5D1F4AFC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4373" y="3623436"/>
            <a:ext cx="4441130" cy="3168000"/>
          </a:xfrm>
          <a:prstGeom prst="rect">
            <a:avLst/>
          </a:prstGeom>
        </p:spPr>
      </p:pic>
    </p:spTree>
    <p:extLst>
      <p:ext uri="{BB962C8B-B14F-4D97-AF65-F5344CB8AC3E}">
        <p14:creationId xmlns:p14="http://schemas.microsoft.com/office/powerpoint/2010/main" val="3512825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3" y="122553"/>
            <a:ext cx="11532551" cy="622508"/>
          </a:xfrm>
        </p:spPr>
        <p:txBody>
          <a:bodyPr>
            <a:normAutofit fontScale="90000"/>
          </a:bodyPr>
          <a:lstStyle/>
          <a:p>
            <a:r>
              <a:rPr lang="en-GB" dirty="0"/>
              <a:t>LFR benchmark results</a:t>
            </a:r>
          </a:p>
        </p:txBody>
      </p:sp>
      <mc:AlternateContent xmlns:mc="http://schemas.openxmlformats.org/markup-compatibility/2006" xmlns:a14="http://schemas.microsoft.com/office/drawing/2010/main">
        <mc:Choice Requires="a14">
          <p:sp>
            <p:nvSpPr>
              <p:cNvPr id="11" name="Rectangle 10"/>
              <p:cNvSpPr/>
              <p:nvPr/>
            </p:nvSpPr>
            <p:spPr>
              <a:xfrm>
                <a:off x="6866625" y="339943"/>
                <a:ext cx="4148286"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=500,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𝑎𝑣</m:t>
                          </m:r>
                        </m:sub>
                      </m:sSub>
                      <m:r>
                        <a:rPr lang="en-GB" sz="1600" b="0" i="1" smtClean="0">
                          <a:latin typeface="Cambria Math" panose="02040503050406030204" pitchFamily="18" charset="0"/>
                        </a:rPr>
                        <m:t>=12, </m:t>
                      </m:r>
                      <m:r>
                        <a:rPr lang="en-GB" sz="1600" b="0" i="1" smtClean="0">
                          <a:latin typeface="Cambria Math" panose="02040503050406030204" pitchFamily="18" charset="0"/>
                        </a:rPr>
                        <m:t>𝑐</m:t>
                      </m:r>
                      <m:r>
                        <a:rPr lang="en-GB" sz="1600" b="0" i="1" smtClean="0">
                          <a:latin typeface="Cambria Math" panose="02040503050406030204" pitchFamily="18" charset="0"/>
                        </a:rPr>
                        <m:t>=20, </m:t>
                      </m:r>
                      <m:r>
                        <a:rPr lang="en-GB" sz="1600" b="0" i="1" smtClean="0">
                          <a:latin typeface="Cambria Math" panose="02040503050406030204" pitchFamily="18" charset="0"/>
                          <a:ea typeface="Cambria Math" panose="02040503050406030204" pitchFamily="18" charset="0"/>
                        </a:rPr>
                        <m:t>𝛾</m:t>
                      </m:r>
                      <m:r>
                        <a:rPr lang="en-GB" sz="1600" b="0" i="1" smtClean="0">
                          <a:latin typeface="Cambria Math" panose="02040503050406030204" pitchFamily="18" charset="0"/>
                          <a:ea typeface="Cambria Math" panose="02040503050406030204" pitchFamily="18" charset="0"/>
                        </a:rPr>
                        <m:t>=2.5, </m:t>
                      </m:r>
                      <m:r>
                        <a:rPr lang="en-GB" sz="1600" b="0" i="1" smtClean="0">
                          <a:latin typeface="Cambria Math" panose="02040503050406030204" pitchFamily="18" charset="0"/>
                          <a:ea typeface="Cambria Math" panose="02040503050406030204" pitchFamily="18" charset="0"/>
                        </a:rPr>
                        <m:t>𝛽</m:t>
                      </m:r>
                      <m:r>
                        <a:rPr lang="en-GB" sz="1600" b="0" i="1" smtClean="0">
                          <a:latin typeface="Cambria Math" panose="02040503050406030204" pitchFamily="18" charset="0"/>
                          <a:ea typeface="Cambria Math" panose="02040503050406030204" pitchFamily="18" charset="0"/>
                        </a:rPr>
                        <m:t>=2.5</m:t>
                      </m:r>
                    </m:oMath>
                  </m:oMathPara>
                </a14:m>
                <a:endParaRPr lang="sv-SE" sz="1600" dirty="0">
                  <a:latin typeface="Menlo"/>
                </a:endParaRPr>
              </a:p>
            </p:txBody>
          </p:sp>
        </mc:Choice>
        <mc:Fallback xmlns="">
          <p:sp>
            <p:nvSpPr>
              <p:cNvPr id="11" name="Rectangle 10"/>
              <p:cNvSpPr>
                <a:spLocks noRot="1" noChangeAspect="1" noMove="1" noResize="1" noEditPoints="1" noAdjustHandles="1" noChangeArrowheads="1" noChangeShapeType="1" noTextEdit="1"/>
              </p:cNvSpPr>
              <p:nvPr/>
            </p:nvSpPr>
            <p:spPr>
              <a:xfrm>
                <a:off x="6866625" y="339943"/>
                <a:ext cx="4148286" cy="338554"/>
              </a:xfrm>
              <a:prstGeom prst="rect">
                <a:avLst/>
              </a:prstGeom>
              <a:blipFill>
                <a:blip r:embed="rId2"/>
                <a:stretch>
                  <a:fillRect b="-1090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AA5DBAA-492A-69DA-B34E-3EAF0C4351AF}"/>
              </a:ext>
            </a:extLst>
          </p:cNvPr>
          <p:cNvPicPr>
            <a:picLocks noChangeAspect="1"/>
          </p:cNvPicPr>
          <p:nvPr/>
        </p:nvPicPr>
        <p:blipFill rotWithShape="1">
          <a:blip r:embed="rId3">
            <a:extLst>
              <a:ext uri="{28A0092B-C50C-407E-A947-70E740481C1C}">
                <a14:useLocalDpi xmlns:a14="http://schemas.microsoft.com/office/drawing/2010/main" val="0"/>
              </a:ext>
            </a:extLst>
          </a:blip>
          <a:srcRect l="56322" t="12514" r="12515" b="20040"/>
          <a:stretch/>
        </p:blipFill>
        <p:spPr>
          <a:xfrm>
            <a:off x="804221" y="1092645"/>
            <a:ext cx="1082841" cy="1671820"/>
          </a:xfrm>
          <a:prstGeom prst="rect">
            <a:avLst/>
          </a:prstGeom>
        </p:spPr>
      </p:pic>
      <p:pic>
        <p:nvPicPr>
          <p:cNvPr id="5" name="图片 4">
            <a:extLst>
              <a:ext uri="{FF2B5EF4-FFF2-40B4-BE49-F238E27FC236}">
                <a16:creationId xmlns:a16="http://schemas.microsoft.com/office/drawing/2014/main" id="{6BE2794B-30EF-76B4-0827-206B94646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7664" y="734877"/>
            <a:ext cx="4441130" cy="3168000"/>
          </a:xfrm>
          <a:prstGeom prst="rect">
            <a:avLst/>
          </a:prstGeom>
        </p:spPr>
      </p:pic>
      <p:pic>
        <p:nvPicPr>
          <p:cNvPr id="9" name="图片 8">
            <a:extLst>
              <a:ext uri="{FF2B5EF4-FFF2-40B4-BE49-F238E27FC236}">
                <a16:creationId xmlns:a16="http://schemas.microsoft.com/office/drawing/2014/main" id="{1AEB6806-7469-4134-D60A-A4002CE181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8794" y="734877"/>
            <a:ext cx="4441130" cy="3168000"/>
          </a:xfrm>
          <a:prstGeom prst="rect">
            <a:avLst/>
          </a:prstGeom>
        </p:spPr>
      </p:pic>
      <p:pic>
        <p:nvPicPr>
          <p:cNvPr id="14" name="图片 13">
            <a:extLst>
              <a:ext uri="{FF2B5EF4-FFF2-40B4-BE49-F238E27FC236}">
                <a16:creationId xmlns:a16="http://schemas.microsoft.com/office/drawing/2014/main" id="{10A2FEFF-51FA-4FE9-8237-074410CF93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7664" y="3620052"/>
            <a:ext cx="4441130" cy="3168000"/>
          </a:xfrm>
          <a:prstGeom prst="rect">
            <a:avLst/>
          </a:prstGeom>
        </p:spPr>
      </p:pic>
      <p:pic>
        <p:nvPicPr>
          <p:cNvPr id="16" name="图片 15">
            <a:extLst>
              <a:ext uri="{FF2B5EF4-FFF2-40B4-BE49-F238E27FC236}">
                <a16:creationId xmlns:a16="http://schemas.microsoft.com/office/drawing/2014/main" id="{7C7B128C-5C8D-10FD-8B17-ADDCC2D5D6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8794" y="3620052"/>
            <a:ext cx="4441130" cy="3168000"/>
          </a:xfrm>
          <a:prstGeom prst="rect">
            <a:avLst/>
          </a:prstGeom>
        </p:spPr>
      </p:pic>
    </p:spTree>
    <p:extLst>
      <p:ext uri="{BB962C8B-B14F-4D97-AF65-F5344CB8AC3E}">
        <p14:creationId xmlns:p14="http://schemas.microsoft.com/office/powerpoint/2010/main" val="3431448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95575" y="32725"/>
            <a:ext cx="9475285" cy="771211"/>
          </a:xfrm>
        </p:spPr>
        <p:txBody>
          <a:bodyPr>
            <a:normAutofit fontScale="90000"/>
          </a:bodyPr>
          <a:lstStyle/>
          <a:p>
            <a:r>
              <a:rPr lang="en-GB" dirty="0"/>
              <a:t>Linear Clustering Process (LCP)</a:t>
            </a:r>
            <a:br>
              <a:rPr lang="en-GB" dirty="0"/>
            </a:br>
            <a:r>
              <a:rPr lang="en-GB" sz="2400" dirty="0"/>
              <a:t>Node-level governing equation</a:t>
            </a:r>
            <a:endParaRPr lang="en-GB" dirty="0"/>
          </a:p>
        </p:txBody>
      </p:sp>
      <p:pic>
        <p:nvPicPr>
          <p:cNvPr id="6" name="Picture 5"/>
          <p:cNvPicPr>
            <a:picLocks noChangeAspect="1"/>
          </p:cNvPicPr>
          <p:nvPr/>
        </p:nvPicPr>
        <p:blipFill rotWithShape="1">
          <a:blip r:embed="rId3"/>
          <a:srcRect l="982" r="2984"/>
          <a:stretch/>
        </p:blipFill>
        <p:spPr>
          <a:xfrm>
            <a:off x="2220434" y="981916"/>
            <a:ext cx="9910542" cy="3205664"/>
          </a:xfrm>
          <a:prstGeom prst="rect">
            <a:avLst/>
          </a:prstGeom>
        </p:spPr>
      </p:pic>
      <p:pic>
        <p:nvPicPr>
          <p:cNvPr id="8" name="Picture 7"/>
          <p:cNvPicPr>
            <a:picLocks noChangeAspect="1"/>
          </p:cNvPicPr>
          <p:nvPr/>
        </p:nvPicPr>
        <p:blipFill>
          <a:blip r:embed="rId4"/>
          <a:stretch>
            <a:fillRect/>
          </a:stretch>
        </p:blipFill>
        <p:spPr>
          <a:xfrm>
            <a:off x="2220434" y="4710382"/>
            <a:ext cx="9794000" cy="712416"/>
          </a:xfrm>
          <a:prstGeom prst="rect">
            <a:avLst/>
          </a:prstGeom>
        </p:spPr>
      </p:pic>
      <p:sp>
        <p:nvSpPr>
          <p:cNvPr id="2" name="TextBox 1"/>
          <p:cNvSpPr txBox="1"/>
          <p:nvPr/>
        </p:nvSpPr>
        <p:spPr>
          <a:xfrm>
            <a:off x="2220434" y="5584590"/>
            <a:ext cx="9871613" cy="1200329"/>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r>
              <a:rPr lang="en-GB" dirty="0"/>
              <a:t>The attractive force between two adjacent nodes is always of higher strength than </a:t>
            </a:r>
          </a:p>
          <a:p>
            <a:r>
              <a:rPr lang="en-GB" dirty="0"/>
              <a:t>the repulsive force, preserving the system's stability but negatively influencing the steady-state.</a:t>
            </a:r>
          </a:p>
          <a:p>
            <a:r>
              <a:rPr lang="en-GB" dirty="0"/>
              <a:t>Although the repulsive force is a simplified version of the Newtonian repulsive force,</a:t>
            </a:r>
          </a:p>
          <a:p>
            <a:r>
              <a:rPr lang="en-GB" dirty="0"/>
              <a:t>the LCP is proportional to the graph topology, which helps revealing the clusters.</a:t>
            </a:r>
          </a:p>
        </p:txBody>
      </p:sp>
      <p:pic>
        <p:nvPicPr>
          <p:cNvPr id="3" name="Picture 2"/>
          <p:cNvPicPr>
            <a:picLocks noChangeAspect="1"/>
          </p:cNvPicPr>
          <p:nvPr/>
        </p:nvPicPr>
        <p:blipFill>
          <a:blip r:embed="rId5"/>
          <a:stretch>
            <a:fillRect/>
          </a:stretch>
        </p:blipFill>
        <p:spPr>
          <a:xfrm>
            <a:off x="2539553" y="4190642"/>
            <a:ext cx="2529536" cy="317459"/>
          </a:xfrm>
          <a:prstGeom prst="rect">
            <a:avLst/>
          </a:prstGeom>
        </p:spPr>
      </p:pic>
      <p:sp>
        <p:nvSpPr>
          <p:cNvPr id="11" name="Rectangle 10"/>
          <p:cNvSpPr/>
          <p:nvPr/>
        </p:nvSpPr>
        <p:spPr>
          <a:xfrm>
            <a:off x="2220434" y="4643894"/>
            <a:ext cx="9871613" cy="778904"/>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6578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50808" y="115079"/>
            <a:ext cx="9475285" cy="950241"/>
          </a:xfrm>
        </p:spPr>
        <p:txBody>
          <a:bodyPr>
            <a:normAutofit fontScale="90000"/>
          </a:bodyPr>
          <a:lstStyle/>
          <a:p>
            <a:r>
              <a:rPr lang="en-GB" dirty="0"/>
              <a:t>Linear Clustering Process (LCP)</a:t>
            </a:r>
            <a:br>
              <a:rPr lang="en-GB" dirty="0"/>
            </a:br>
            <a:r>
              <a:rPr lang="en-GB" sz="2400" dirty="0"/>
              <a:t>Network-level governing equation</a:t>
            </a:r>
            <a:endParaRPr lang="en-GB" dirty="0"/>
          </a:p>
        </p:txBody>
      </p:sp>
      <p:grpSp>
        <p:nvGrpSpPr>
          <p:cNvPr id="36" name="Group 35"/>
          <p:cNvGrpSpPr/>
          <p:nvPr/>
        </p:nvGrpSpPr>
        <p:grpSpPr>
          <a:xfrm>
            <a:off x="4019265" y="4050416"/>
            <a:ext cx="6138370" cy="778904"/>
            <a:chOff x="4022492" y="3659049"/>
            <a:chExt cx="6138370" cy="778904"/>
          </a:xfrm>
        </p:grpSpPr>
        <p:pic>
          <p:nvPicPr>
            <p:cNvPr id="7" name="Picture 6"/>
            <p:cNvPicPr>
              <a:picLocks noChangeAspect="1"/>
            </p:cNvPicPr>
            <p:nvPr/>
          </p:nvPicPr>
          <p:blipFill>
            <a:blip r:embed="rId3"/>
            <a:stretch>
              <a:fillRect/>
            </a:stretch>
          </p:blipFill>
          <p:spPr>
            <a:xfrm>
              <a:off x="4022492" y="3670306"/>
              <a:ext cx="6089153" cy="761144"/>
            </a:xfrm>
            <a:prstGeom prst="rect">
              <a:avLst/>
            </a:prstGeom>
          </p:spPr>
        </p:pic>
        <p:sp>
          <p:nvSpPr>
            <p:cNvPr id="20" name="Rectangle 19"/>
            <p:cNvSpPr/>
            <p:nvPr/>
          </p:nvSpPr>
          <p:spPr>
            <a:xfrm>
              <a:off x="4042359" y="3659049"/>
              <a:ext cx="6118503" cy="778904"/>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34" name="Group 33"/>
          <p:cNvGrpSpPr/>
          <p:nvPr/>
        </p:nvGrpSpPr>
        <p:grpSpPr>
          <a:xfrm>
            <a:off x="2972705" y="4950824"/>
            <a:ext cx="8114040" cy="778904"/>
            <a:chOff x="2884764" y="4577589"/>
            <a:chExt cx="8114040" cy="778904"/>
          </a:xfrm>
        </p:grpSpPr>
        <p:pic>
          <p:nvPicPr>
            <p:cNvPr id="6" name="Picture 5"/>
            <p:cNvPicPr>
              <a:picLocks noChangeAspect="1"/>
            </p:cNvPicPr>
            <p:nvPr/>
          </p:nvPicPr>
          <p:blipFill>
            <a:blip r:embed="rId4"/>
            <a:stretch>
              <a:fillRect/>
            </a:stretch>
          </p:blipFill>
          <p:spPr>
            <a:xfrm>
              <a:off x="2964505" y="4629477"/>
              <a:ext cx="8034298" cy="675198"/>
            </a:xfrm>
            <a:prstGeom prst="rect">
              <a:avLst/>
            </a:prstGeom>
          </p:spPr>
        </p:pic>
        <p:sp>
          <p:nvSpPr>
            <p:cNvPr id="22" name="Rectangle 21"/>
            <p:cNvSpPr/>
            <p:nvPr/>
          </p:nvSpPr>
          <p:spPr>
            <a:xfrm>
              <a:off x="2884764" y="4577589"/>
              <a:ext cx="8114040" cy="778904"/>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114565" y="4314291"/>
            <a:ext cx="2278956" cy="1713425"/>
            <a:chOff x="-102291" y="1704198"/>
            <a:chExt cx="2278956" cy="1713425"/>
          </a:xfrm>
        </p:grpSpPr>
        <p:grpSp>
          <p:nvGrpSpPr>
            <p:cNvPr id="8" name="Group 7"/>
            <p:cNvGrpSpPr/>
            <p:nvPr/>
          </p:nvGrpSpPr>
          <p:grpSpPr>
            <a:xfrm>
              <a:off x="-30569" y="2011975"/>
              <a:ext cx="1954349" cy="307777"/>
              <a:chOff x="5473647" y="4587854"/>
              <a:chExt cx="1954349" cy="307777"/>
            </a:xfrm>
            <a:noFill/>
          </p:grpSpPr>
          <mc:AlternateContent xmlns:mc="http://schemas.openxmlformats.org/markup-compatibility/2006" xmlns:a14="http://schemas.microsoft.com/office/drawing/2010/main">
            <mc:Choice Requires="a14">
              <p:sp>
                <p:nvSpPr>
                  <p:cNvPr id="9" name="Rectangle 8"/>
                  <p:cNvSpPr/>
                  <p:nvPr/>
                </p:nvSpPr>
                <p:spPr>
                  <a:xfrm>
                    <a:off x="5473647" y="4587854"/>
                    <a:ext cx="340285" cy="307777"/>
                  </a:xfrm>
                  <a:prstGeom prst="rect">
                    <a:avLst/>
                  </a:prstGeom>
                  <a:grp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GB" sz="1400" i="1">
                              <a:solidFill>
                                <a:schemeClr val="bg1"/>
                              </a:solidFill>
                              <a:latin typeface="Cambria Math" panose="02040503050406030204" pitchFamily="18" charset="0"/>
                              <a:ea typeface="Cambria Math" panose="02040503050406030204" pitchFamily="18" charset="0"/>
                            </a:rPr>
                            <m:t>𝐴</m:t>
                          </m:r>
                        </m:oMath>
                      </m:oMathPara>
                    </a14:m>
                    <a:endParaRPr lang="en-GB" sz="1400" dirty="0">
                      <a:solidFill>
                        <a:schemeClr val="bg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473647" y="4587854"/>
                    <a:ext cx="340285" cy="307777"/>
                  </a:xfrm>
                  <a:prstGeom prst="rect">
                    <a:avLst/>
                  </a:prstGeom>
                  <a:blipFill>
                    <a:blip r:embed="rId6"/>
                    <a:stretch>
                      <a:fillRect/>
                    </a:stretch>
                  </a:blipFill>
                  <a:ln>
                    <a:noFill/>
                  </a:ln>
                </p:spPr>
                <p:txBody>
                  <a:bodyPr/>
                  <a:lstStyle/>
                  <a:p>
                    <a:r>
                      <a:rPr lang="en-GB">
                        <a:noFill/>
                      </a:rPr>
                      <a:t> </a:t>
                    </a:r>
                  </a:p>
                </p:txBody>
              </p:sp>
            </mc:Fallback>
          </mc:AlternateContent>
          <p:sp>
            <p:nvSpPr>
              <p:cNvPr id="10" name="Rectangle 9"/>
              <p:cNvSpPr/>
              <p:nvPr/>
            </p:nvSpPr>
            <p:spPr>
              <a:xfrm>
                <a:off x="5900014" y="4587854"/>
                <a:ext cx="1527982" cy="307777"/>
              </a:xfrm>
              <a:prstGeom prst="rect">
                <a:avLst/>
              </a:prstGeom>
              <a:grpFill/>
              <a:ln>
                <a:noFill/>
              </a:ln>
            </p:spPr>
            <p:txBody>
              <a:bodyPr wrap="none">
                <a:spAutoFit/>
              </a:bodyPr>
              <a:lstStyle/>
              <a:p>
                <a:r>
                  <a:rPr lang="en-GB" sz="1400" dirty="0">
                    <a:solidFill>
                      <a:schemeClr val="bg1"/>
                    </a:solidFill>
                  </a:rPr>
                  <a:t>adjacency matrix</a:t>
                </a:r>
              </a:p>
            </p:txBody>
          </p:sp>
        </p:grpSp>
        <p:grpSp>
          <p:nvGrpSpPr>
            <p:cNvPr id="11" name="Group 10"/>
            <p:cNvGrpSpPr/>
            <p:nvPr/>
          </p:nvGrpSpPr>
          <p:grpSpPr>
            <a:xfrm>
              <a:off x="-102291" y="1704198"/>
              <a:ext cx="2278956" cy="307777"/>
              <a:chOff x="5401927" y="4280077"/>
              <a:chExt cx="2278956" cy="307777"/>
            </a:xfrm>
            <a:noFill/>
          </p:grpSpPr>
          <mc:AlternateContent xmlns:mc="http://schemas.openxmlformats.org/markup-compatibility/2006" xmlns:a14="http://schemas.microsoft.com/office/drawing/2010/main">
            <mc:Choice Requires="a14">
              <p:sp>
                <p:nvSpPr>
                  <p:cNvPr id="12" name="Rectangle 11"/>
                  <p:cNvSpPr/>
                  <p:nvPr/>
                </p:nvSpPr>
                <p:spPr>
                  <a:xfrm>
                    <a:off x="5401927" y="4280077"/>
                    <a:ext cx="570605" cy="307777"/>
                  </a:xfrm>
                  <a:prstGeom prst="rect">
                    <a:avLst/>
                  </a:prstGeom>
                  <a:grp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GB" sz="1400" i="1">
                              <a:solidFill>
                                <a:schemeClr val="bg1"/>
                              </a:solidFill>
                              <a:latin typeface="Cambria Math" panose="02040503050406030204" pitchFamily="18" charset="0"/>
                              <a:ea typeface="Cambria Math" panose="02040503050406030204" pitchFamily="18" charset="0"/>
                            </a:rPr>
                            <m:t>𝑥</m:t>
                          </m:r>
                          <m:d>
                            <m:dPr>
                              <m:begChr m:val="["/>
                              <m:endChr m:val="]"/>
                              <m:ctrlPr>
                                <a:rPr lang="en-GB" sz="1400" i="1">
                                  <a:solidFill>
                                    <a:schemeClr val="bg1"/>
                                  </a:solidFill>
                                  <a:latin typeface="Cambria Math" panose="02040503050406030204" pitchFamily="18" charset="0"/>
                                  <a:ea typeface="Cambria Math" panose="02040503050406030204" pitchFamily="18" charset="0"/>
                                </a:rPr>
                              </m:ctrlPr>
                            </m:dPr>
                            <m:e>
                              <m:r>
                                <a:rPr lang="en-GB" sz="1400" i="1">
                                  <a:solidFill>
                                    <a:schemeClr val="bg1"/>
                                  </a:solidFill>
                                  <a:latin typeface="Cambria Math" panose="02040503050406030204" pitchFamily="18" charset="0"/>
                                  <a:ea typeface="Cambria Math" panose="02040503050406030204" pitchFamily="18" charset="0"/>
                                </a:rPr>
                                <m:t>𝑘</m:t>
                              </m:r>
                            </m:e>
                          </m:d>
                        </m:oMath>
                      </m:oMathPara>
                    </a14:m>
                    <a:endParaRPr lang="en-GB" sz="1400" dirty="0">
                      <a:solidFill>
                        <a:schemeClr val="bg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5401927" y="4280077"/>
                    <a:ext cx="570605" cy="307777"/>
                  </a:xfrm>
                  <a:prstGeom prst="rect">
                    <a:avLst/>
                  </a:prstGeom>
                  <a:blipFill>
                    <a:blip r:embed="rId7"/>
                    <a:stretch>
                      <a:fillRect/>
                    </a:stretch>
                  </a:blipFill>
                  <a:ln>
                    <a:noFill/>
                  </a:ln>
                </p:spPr>
                <p:txBody>
                  <a:bodyPr/>
                  <a:lstStyle/>
                  <a:p>
                    <a:r>
                      <a:rPr lang="en-GB">
                        <a:noFill/>
                      </a:rPr>
                      <a:t> </a:t>
                    </a:r>
                  </a:p>
                </p:txBody>
              </p:sp>
            </mc:Fallback>
          </mc:AlternateContent>
          <p:sp>
            <p:nvSpPr>
              <p:cNvPr id="13" name="Rectangle 12"/>
              <p:cNvSpPr/>
              <p:nvPr/>
            </p:nvSpPr>
            <p:spPr>
              <a:xfrm>
                <a:off x="5894817" y="4280077"/>
                <a:ext cx="1786066" cy="307777"/>
              </a:xfrm>
              <a:prstGeom prst="rect">
                <a:avLst/>
              </a:prstGeom>
              <a:grpFill/>
              <a:ln>
                <a:noFill/>
              </a:ln>
            </p:spPr>
            <p:txBody>
              <a:bodyPr wrap="none">
                <a:spAutoFit/>
              </a:bodyPr>
              <a:lstStyle/>
              <a:p>
                <a:r>
                  <a:rPr lang="en-GB" sz="1400" dirty="0">
                    <a:solidFill>
                      <a:schemeClr val="bg1"/>
                    </a:solidFill>
                  </a:rPr>
                  <a:t>node position vector</a:t>
                </a:r>
              </a:p>
            </p:txBody>
          </p:sp>
        </p:grpSp>
        <p:grpSp>
          <p:nvGrpSpPr>
            <p:cNvPr id="14" name="Group 13"/>
            <p:cNvGrpSpPr/>
            <p:nvPr/>
          </p:nvGrpSpPr>
          <p:grpSpPr>
            <a:xfrm>
              <a:off x="-30569" y="2703713"/>
              <a:ext cx="1710303" cy="311901"/>
              <a:chOff x="5509712" y="5218920"/>
              <a:chExt cx="1710303" cy="311901"/>
            </a:xfrm>
            <a:noFill/>
          </p:grpSpPr>
          <mc:AlternateContent xmlns:mc="http://schemas.openxmlformats.org/markup-compatibility/2006" xmlns:a14="http://schemas.microsoft.com/office/drawing/2010/main">
            <mc:Choice Requires="a14">
              <p:sp>
                <p:nvSpPr>
                  <p:cNvPr id="15" name="Rectangle 14"/>
                  <p:cNvSpPr/>
                  <p:nvPr/>
                </p:nvSpPr>
                <p:spPr>
                  <a:xfrm>
                    <a:off x="5509712" y="5223044"/>
                    <a:ext cx="355034" cy="307777"/>
                  </a:xfrm>
                  <a:prstGeom prst="rect">
                    <a:avLst/>
                  </a:prstGeom>
                  <a:grp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a:solidFill>
                                <a:schemeClr val="bg1"/>
                              </a:solidFill>
                              <a:latin typeface="Cambria Math" panose="02040503050406030204" pitchFamily="18" charset="0"/>
                              <a:ea typeface="Cambria Math" panose="02040503050406030204" pitchFamily="18" charset="0"/>
                            </a:rPr>
                            <m:t>∆</m:t>
                          </m:r>
                        </m:oMath>
                      </m:oMathPara>
                    </a14:m>
                    <a:endParaRPr lang="en-GB" sz="1400" dirty="0">
                      <a:solidFill>
                        <a:schemeClr val="bg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509712" y="5223044"/>
                    <a:ext cx="355034" cy="307777"/>
                  </a:xfrm>
                  <a:prstGeom prst="rect">
                    <a:avLst/>
                  </a:prstGeom>
                  <a:blipFill>
                    <a:blip r:embed="rId8"/>
                    <a:stretch>
                      <a:fillRect/>
                    </a:stretch>
                  </a:blipFill>
                  <a:ln>
                    <a:noFill/>
                  </a:ln>
                </p:spPr>
                <p:txBody>
                  <a:bodyPr/>
                  <a:lstStyle/>
                  <a:p>
                    <a:r>
                      <a:rPr lang="en-GB">
                        <a:noFill/>
                      </a:rPr>
                      <a:t> </a:t>
                    </a:r>
                  </a:p>
                </p:txBody>
              </p:sp>
            </mc:Fallback>
          </mc:AlternateContent>
          <p:sp>
            <p:nvSpPr>
              <p:cNvPr id="16" name="Rectangle 15"/>
              <p:cNvSpPr/>
              <p:nvPr/>
            </p:nvSpPr>
            <p:spPr>
              <a:xfrm>
                <a:off x="5918134" y="5218920"/>
                <a:ext cx="1301881" cy="307777"/>
              </a:xfrm>
              <a:prstGeom prst="rect">
                <a:avLst/>
              </a:prstGeom>
              <a:grpFill/>
              <a:ln>
                <a:noFill/>
              </a:ln>
            </p:spPr>
            <p:txBody>
              <a:bodyPr wrap="square">
                <a:spAutoFit/>
              </a:bodyPr>
              <a:lstStyle/>
              <a:p>
                <a:r>
                  <a:rPr lang="en-GB" sz="1400" dirty="0">
                    <a:solidFill>
                      <a:schemeClr val="bg1"/>
                    </a:solidFill>
                  </a:rPr>
                  <a:t>Degree matrix</a:t>
                </a:r>
              </a:p>
            </p:txBody>
          </p:sp>
        </p:grpSp>
        <p:grpSp>
          <p:nvGrpSpPr>
            <p:cNvPr id="17" name="Group 16"/>
            <p:cNvGrpSpPr/>
            <p:nvPr/>
          </p:nvGrpSpPr>
          <p:grpSpPr>
            <a:xfrm>
              <a:off x="-30569" y="2359305"/>
              <a:ext cx="1710303" cy="319860"/>
              <a:chOff x="5509712" y="5859191"/>
              <a:chExt cx="1710303" cy="319860"/>
            </a:xfrm>
            <a:noFill/>
          </p:grpSpPr>
          <mc:AlternateContent xmlns:mc="http://schemas.openxmlformats.org/markup-compatibility/2006" xmlns:a14="http://schemas.microsoft.com/office/drawing/2010/main">
            <mc:Choice Requires="a14">
              <p:sp>
                <p:nvSpPr>
                  <p:cNvPr id="18" name="Rectangle 17"/>
                  <p:cNvSpPr/>
                  <p:nvPr/>
                </p:nvSpPr>
                <p:spPr>
                  <a:xfrm>
                    <a:off x="5509712" y="5859191"/>
                    <a:ext cx="297774" cy="307777"/>
                  </a:xfrm>
                  <a:prstGeom prst="rect">
                    <a:avLst/>
                  </a:prstGeom>
                  <a:grp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GB" sz="1400" i="1">
                              <a:solidFill>
                                <a:schemeClr val="bg1"/>
                              </a:solidFill>
                              <a:latin typeface="Cambria Math" panose="02040503050406030204" pitchFamily="18" charset="0"/>
                              <a:ea typeface="Cambria Math" panose="02040503050406030204" pitchFamily="18" charset="0"/>
                            </a:rPr>
                            <m:t>𝐼</m:t>
                          </m:r>
                        </m:oMath>
                      </m:oMathPara>
                    </a14:m>
                    <a:endParaRPr lang="en-GB" sz="1400" dirty="0">
                      <a:solidFill>
                        <a:schemeClr val="bg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5509712" y="5859191"/>
                    <a:ext cx="297774" cy="307777"/>
                  </a:xfrm>
                  <a:prstGeom prst="rect">
                    <a:avLst/>
                  </a:prstGeom>
                  <a:blipFill>
                    <a:blip r:embed="rId13"/>
                    <a:stretch>
                      <a:fillRect/>
                    </a:stretch>
                  </a:blipFill>
                  <a:ln>
                    <a:noFill/>
                  </a:ln>
                </p:spPr>
                <p:txBody>
                  <a:bodyPr/>
                  <a:lstStyle/>
                  <a:p>
                    <a:r>
                      <a:rPr lang="en-GB">
                        <a:noFill/>
                      </a:rPr>
                      <a:t> </a:t>
                    </a:r>
                  </a:p>
                </p:txBody>
              </p:sp>
            </mc:Fallback>
          </mc:AlternateContent>
          <p:sp>
            <p:nvSpPr>
              <p:cNvPr id="19" name="Rectangle 18"/>
              <p:cNvSpPr/>
              <p:nvPr/>
            </p:nvSpPr>
            <p:spPr>
              <a:xfrm>
                <a:off x="5930880" y="5871274"/>
                <a:ext cx="1289135" cy="307777"/>
              </a:xfrm>
              <a:prstGeom prst="rect">
                <a:avLst/>
              </a:prstGeom>
              <a:grpFill/>
              <a:ln>
                <a:noFill/>
              </a:ln>
            </p:spPr>
            <p:txBody>
              <a:bodyPr wrap="none">
                <a:spAutoFit/>
              </a:bodyPr>
              <a:lstStyle/>
              <a:p>
                <a:r>
                  <a:rPr lang="en-GB" sz="1400" dirty="0">
                    <a:solidFill>
                      <a:schemeClr val="bg1"/>
                    </a:solidFill>
                  </a:rPr>
                  <a:t>identity matrix</a:t>
                </a:r>
              </a:p>
            </p:txBody>
          </p:sp>
        </p:grpSp>
        <mc:AlternateContent xmlns:mc="http://schemas.openxmlformats.org/markup-compatibility/2006" xmlns:a14="http://schemas.microsoft.com/office/drawing/2010/main">
          <mc:Choice Requires="a14">
            <p:sp>
              <p:nvSpPr>
                <p:cNvPr id="24" name="Rectangle 23"/>
                <p:cNvSpPr/>
                <p:nvPr/>
              </p:nvSpPr>
              <p:spPr>
                <a:xfrm>
                  <a:off x="-30569" y="3048291"/>
                  <a:ext cx="355034"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panose="02040503050406030204" pitchFamily="18" charset="0"/>
                            <a:ea typeface="Cambria Math" panose="02040503050406030204" pitchFamily="18" charset="0"/>
                          </a:rPr>
                          <m:t>°</m:t>
                        </m:r>
                      </m:oMath>
                    </m:oMathPara>
                  </a14:m>
                  <a:endParaRPr lang="en-GB" dirty="0">
                    <a:solidFill>
                      <a:schemeClr val="bg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0569" y="3048291"/>
                  <a:ext cx="355034" cy="369332"/>
                </a:xfrm>
                <a:prstGeom prst="rect">
                  <a:avLst/>
                </a:prstGeom>
                <a:blipFill>
                  <a:blip r:embed="rId14"/>
                  <a:stretch>
                    <a:fillRect/>
                  </a:stretch>
                </a:blipFill>
                <a:ln>
                  <a:noFill/>
                </a:ln>
              </p:spPr>
              <p:txBody>
                <a:bodyPr/>
                <a:lstStyle/>
                <a:p>
                  <a:r>
                    <a:rPr lang="en-GB">
                      <a:noFill/>
                    </a:rPr>
                    <a:t> </a:t>
                  </a:r>
                </a:p>
              </p:txBody>
            </p:sp>
          </mc:Fallback>
        </mc:AlternateContent>
        <p:sp>
          <p:nvSpPr>
            <p:cNvPr id="25" name="Rectangle 24"/>
            <p:cNvSpPr/>
            <p:nvPr/>
          </p:nvSpPr>
          <p:spPr>
            <a:xfrm>
              <a:off x="377853" y="3038030"/>
              <a:ext cx="1665739" cy="307777"/>
            </a:xfrm>
            <a:prstGeom prst="rect">
              <a:avLst/>
            </a:prstGeom>
            <a:noFill/>
            <a:ln>
              <a:noFill/>
            </a:ln>
          </p:spPr>
          <p:txBody>
            <a:bodyPr wrap="square">
              <a:spAutoFit/>
            </a:bodyPr>
            <a:lstStyle/>
            <a:p>
              <a:r>
                <a:rPr lang="en-GB" sz="1400" dirty="0" err="1">
                  <a:solidFill>
                    <a:schemeClr val="bg1"/>
                  </a:solidFill>
                </a:rPr>
                <a:t>Hadamard</a:t>
              </a:r>
              <a:r>
                <a:rPr lang="en-GB" sz="1400" dirty="0">
                  <a:solidFill>
                    <a:schemeClr val="bg1"/>
                  </a:solidFill>
                </a:rPr>
                <a:t> product</a:t>
              </a:r>
            </a:p>
          </p:txBody>
        </p:sp>
      </p:grpSp>
      <p:grpSp>
        <p:nvGrpSpPr>
          <p:cNvPr id="26" name="Group 25"/>
          <p:cNvGrpSpPr/>
          <p:nvPr/>
        </p:nvGrpSpPr>
        <p:grpSpPr>
          <a:xfrm>
            <a:off x="2281725" y="1726095"/>
            <a:ext cx="9564231" cy="778904"/>
            <a:chOff x="2366697" y="5492537"/>
            <a:chExt cx="9735295" cy="778904"/>
          </a:xfrm>
        </p:grpSpPr>
        <p:pic>
          <p:nvPicPr>
            <p:cNvPr id="27" name="Picture 26"/>
            <p:cNvPicPr>
              <a:picLocks noChangeAspect="1"/>
            </p:cNvPicPr>
            <p:nvPr/>
          </p:nvPicPr>
          <p:blipFill>
            <a:blip r:embed="rId15"/>
            <a:stretch>
              <a:fillRect/>
            </a:stretch>
          </p:blipFill>
          <p:spPr>
            <a:xfrm>
              <a:off x="2366697" y="5559025"/>
              <a:ext cx="9688183" cy="712416"/>
            </a:xfrm>
            <a:prstGeom prst="rect">
              <a:avLst/>
            </a:prstGeom>
          </p:spPr>
        </p:pic>
        <p:sp>
          <p:nvSpPr>
            <p:cNvPr id="28" name="Rectangle 27"/>
            <p:cNvSpPr/>
            <p:nvPr/>
          </p:nvSpPr>
          <p:spPr>
            <a:xfrm>
              <a:off x="2465928" y="5492537"/>
              <a:ext cx="9636064" cy="778904"/>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9" name="TextBox 28"/>
          <p:cNvSpPr txBox="1"/>
          <p:nvPr/>
        </p:nvSpPr>
        <p:spPr>
          <a:xfrm>
            <a:off x="5636050" y="2766540"/>
            <a:ext cx="1287532" cy="369332"/>
          </a:xfrm>
          <a:prstGeom prst="rect">
            <a:avLst/>
          </a:prstGeom>
          <a:noFill/>
          <a:ln>
            <a:solidFill>
              <a:srgbClr val="00A6D6"/>
            </a:solidFill>
          </a:ln>
        </p:spPr>
        <p:txBody>
          <a:bodyPr wrap="none" rtlCol="0">
            <a:spAutoFit/>
          </a:bodyPr>
          <a:lstStyle/>
          <a:p>
            <a:r>
              <a:rPr lang="en-GB" dirty="0"/>
              <a:t>Node-level</a:t>
            </a:r>
          </a:p>
        </p:txBody>
      </p:sp>
      <p:sp>
        <p:nvSpPr>
          <p:cNvPr id="30" name="TextBox 29"/>
          <p:cNvSpPr txBox="1"/>
          <p:nvPr/>
        </p:nvSpPr>
        <p:spPr>
          <a:xfrm>
            <a:off x="5341098" y="3328948"/>
            <a:ext cx="1582484" cy="369332"/>
          </a:xfrm>
          <a:prstGeom prst="rect">
            <a:avLst/>
          </a:prstGeom>
          <a:noFill/>
          <a:ln>
            <a:solidFill>
              <a:srgbClr val="00A6D6"/>
            </a:solidFill>
          </a:ln>
        </p:spPr>
        <p:txBody>
          <a:bodyPr wrap="none" rtlCol="0">
            <a:spAutoFit/>
          </a:bodyPr>
          <a:lstStyle/>
          <a:p>
            <a:r>
              <a:rPr lang="en-GB" dirty="0"/>
              <a:t>Network-level</a:t>
            </a:r>
          </a:p>
        </p:txBody>
      </p:sp>
      <p:cxnSp>
        <p:nvCxnSpPr>
          <p:cNvPr id="38" name="Straight Arrow Connector 37"/>
          <p:cNvCxnSpPr>
            <a:stCxn id="28" idx="2"/>
            <a:endCxn id="20" idx="0"/>
          </p:cNvCxnSpPr>
          <p:nvPr/>
        </p:nvCxnSpPr>
        <p:spPr>
          <a:xfrm flipH="1">
            <a:off x="7098384" y="2504999"/>
            <a:ext cx="14200" cy="1545417"/>
          </a:xfrm>
          <a:prstGeom prst="straightConnector1">
            <a:avLst/>
          </a:prstGeom>
          <a:ln w="28575">
            <a:solidFill>
              <a:srgbClr val="00A6D6"/>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2164391" y="3206941"/>
            <a:ext cx="10015335" cy="24548"/>
          </a:xfrm>
          <a:prstGeom prst="line">
            <a:avLst/>
          </a:prstGeom>
          <a:ln w="12700">
            <a:solidFill>
              <a:srgbClr val="00A6D6"/>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80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882" y="217489"/>
            <a:ext cx="8685794" cy="649286"/>
          </a:xfrm>
        </p:spPr>
        <p:txBody>
          <a:bodyPr>
            <a:normAutofit fontScale="90000"/>
          </a:bodyPr>
          <a:lstStyle/>
          <a:p>
            <a:r>
              <a:rPr lang="en-GB" dirty="0"/>
              <a:t>Cluster estimation based on the eigenvector y</a:t>
            </a:r>
            <a:r>
              <a:rPr lang="en-GB" baseline="-25000" dirty="0"/>
              <a:t>2</a:t>
            </a:r>
            <a:endParaRPr lang="en-GB" dirty="0"/>
          </a:p>
        </p:txBody>
      </p:sp>
      <mc:AlternateContent xmlns:mc="http://schemas.openxmlformats.org/markup-compatibility/2006" xmlns:a14="http://schemas.microsoft.com/office/drawing/2010/main">
        <mc:Choice Requires="a14">
          <p:sp>
            <p:nvSpPr>
              <p:cNvPr id="6" name="TextBox 5"/>
              <p:cNvSpPr txBox="1"/>
              <p:nvPr/>
            </p:nvSpPr>
            <p:spPr>
              <a:xfrm>
                <a:off x="699955" y="1252885"/>
                <a:ext cx="2206556" cy="2031325"/>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r>
                  <a:rPr lang="en-GB" dirty="0"/>
                  <a:t>To estimate the clusters based on the eigenvector </a:t>
                </a:r>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𝑦</m:t>
                        </m:r>
                      </m:e>
                      <m:sub>
                        <m:r>
                          <a:rPr lang="en-GB">
                            <a:latin typeface="Cambria Math" panose="02040503050406030204" pitchFamily="18" charset="0"/>
                          </a:rPr>
                          <m:t>2</m:t>
                        </m:r>
                      </m:sub>
                    </m:sSub>
                  </m:oMath>
                </a14:m>
                <a:r>
                  <a:rPr lang="en-GB" dirty="0"/>
                  <a:t>, we need to detect the borders of the clusters in the sorted vector </a:t>
                </a:r>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𝑦</m:t>
                        </m:r>
                      </m:e>
                      <m:sub>
                        <m:r>
                          <a:rPr lang="en-GB">
                            <a:latin typeface="Cambria Math" panose="02040503050406030204" pitchFamily="18" charset="0"/>
                          </a:rPr>
                          <m:t>2</m:t>
                        </m:r>
                      </m:sub>
                    </m:sSub>
                  </m:oMath>
                </a14:m>
                <a:r>
                  <a:rPr lang="en-GB"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699955" y="1252885"/>
                <a:ext cx="2206556" cy="2031325"/>
              </a:xfrm>
              <a:prstGeom prst="rect">
                <a:avLst/>
              </a:prstGeom>
              <a:blipFill>
                <a:blip r:embed="rId3"/>
                <a:stretch>
                  <a:fillRect l="-2198" t="-1493" b="-3582"/>
                </a:stretch>
              </a:blipFill>
              <a:ln>
                <a:solidFill>
                  <a:srgbClr val="00A6D6"/>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99954" y="4661882"/>
                <a:ext cx="2206557" cy="1477328"/>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r>
                  <a:rPr lang="en-GB" dirty="0"/>
                  <a:t>We determine the borders of clusters by optimising recursively the modularity index </a:t>
                </a:r>
                <a14:m>
                  <m:oMath xmlns:m="http://schemas.openxmlformats.org/officeDocument/2006/math">
                    <m:r>
                      <m:rPr>
                        <m:sty m:val="p"/>
                      </m:rPr>
                      <a:rPr lang="en-GB">
                        <a:latin typeface="Cambria Math" panose="02040503050406030204" pitchFamily="18" charset="0"/>
                      </a:rPr>
                      <m:t>m</m:t>
                    </m:r>
                  </m:oMath>
                </a14:m>
                <a:r>
                  <a:rPr lang="en-GB"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699954" y="4661882"/>
                <a:ext cx="2206557" cy="1477328"/>
              </a:xfrm>
              <a:prstGeom prst="rect">
                <a:avLst/>
              </a:prstGeom>
              <a:blipFill>
                <a:blip r:embed="rId4"/>
                <a:stretch>
                  <a:fillRect l="-2198" t="-2049" b="-5328"/>
                </a:stretch>
              </a:blipFill>
              <a:ln>
                <a:solidFill>
                  <a:srgbClr val="00A6D6"/>
                </a:solidFill>
              </a:ln>
            </p:spPr>
            <p:txBody>
              <a:bodyPr/>
              <a:lstStyle/>
              <a:p>
                <a:r>
                  <a:rPr lang="en-GB">
                    <a:noFill/>
                  </a:rPr>
                  <a:t> </a:t>
                </a:r>
              </a:p>
            </p:txBody>
          </p:sp>
        </mc:Fallback>
      </mc:AlternateContent>
      <p:pic>
        <p:nvPicPr>
          <p:cNvPr id="9" name="Picture 8"/>
          <p:cNvPicPr>
            <a:picLocks noChangeAspect="1"/>
          </p:cNvPicPr>
          <p:nvPr/>
        </p:nvPicPr>
        <p:blipFill>
          <a:blip r:embed="rId5"/>
          <a:stretch>
            <a:fillRect/>
          </a:stretch>
        </p:blipFill>
        <p:spPr>
          <a:xfrm>
            <a:off x="3788020" y="866381"/>
            <a:ext cx="2455424" cy="2804335"/>
          </a:xfrm>
          <a:prstGeom prst="rect">
            <a:avLst/>
          </a:prstGeom>
        </p:spPr>
      </p:pic>
      <p:pic>
        <p:nvPicPr>
          <p:cNvPr id="10" name="Picture 9"/>
          <p:cNvPicPr>
            <a:picLocks noChangeAspect="1"/>
          </p:cNvPicPr>
          <p:nvPr/>
        </p:nvPicPr>
        <p:blipFill rotWithShape="1">
          <a:blip r:embed="rId6"/>
          <a:srcRect l="333" b="1722"/>
          <a:stretch/>
        </p:blipFill>
        <p:spPr>
          <a:xfrm>
            <a:off x="7124953" y="866775"/>
            <a:ext cx="4539773" cy="2803546"/>
          </a:xfrm>
          <a:prstGeom prst="rect">
            <a:avLst/>
          </a:prstGeom>
        </p:spPr>
      </p:pic>
      <p:pic>
        <p:nvPicPr>
          <p:cNvPr id="11" name="Picture 10"/>
          <p:cNvPicPr>
            <a:picLocks noChangeAspect="1"/>
          </p:cNvPicPr>
          <p:nvPr/>
        </p:nvPicPr>
        <p:blipFill rotWithShape="1">
          <a:blip r:embed="rId7"/>
          <a:srcRect l="1176" t="1080"/>
          <a:stretch/>
        </p:blipFill>
        <p:spPr>
          <a:xfrm>
            <a:off x="7124954" y="4015199"/>
            <a:ext cx="4539773" cy="2770694"/>
          </a:xfrm>
          <a:prstGeom prst="rect">
            <a:avLst/>
          </a:prstGeom>
        </p:spPr>
      </p:pic>
      <p:pic>
        <p:nvPicPr>
          <p:cNvPr id="12" name="Picture 11"/>
          <p:cNvPicPr>
            <a:picLocks noChangeAspect="1"/>
          </p:cNvPicPr>
          <p:nvPr/>
        </p:nvPicPr>
        <p:blipFill>
          <a:blip r:embed="rId8"/>
          <a:stretch>
            <a:fillRect/>
          </a:stretch>
        </p:blipFill>
        <p:spPr>
          <a:xfrm>
            <a:off x="3788020" y="4015199"/>
            <a:ext cx="2415308" cy="2770694"/>
          </a:xfrm>
          <a:prstGeom prst="rect">
            <a:avLst/>
          </a:prstGeom>
        </p:spPr>
      </p:pic>
    </p:spTree>
    <p:extLst>
      <p:ext uri="{BB962C8B-B14F-4D97-AF65-F5344CB8AC3E}">
        <p14:creationId xmlns:p14="http://schemas.microsoft.com/office/powerpoint/2010/main" val="83391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2" y="274639"/>
            <a:ext cx="11338252" cy="1143000"/>
          </a:xfrm>
        </p:spPr>
        <p:txBody>
          <a:bodyPr/>
          <a:lstStyle/>
          <a:p>
            <a:r>
              <a:rPr lang="en-GB" dirty="0"/>
              <a:t>Existing clustering algorithms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8972" y="1600202"/>
                <a:ext cx="11338251" cy="4247146"/>
              </a:xfrm>
            </p:spPr>
            <p:txBody>
              <a:bodyPr/>
              <a:lstStyle/>
              <a:p>
                <a:r>
                  <a:rPr lang="en-GB" b="1" dirty="0"/>
                  <a:t>Newman</a:t>
                </a:r>
                <a:r>
                  <a:rPr lang="en-GB" dirty="0"/>
                  <a:t> method </a:t>
                </a:r>
                <a:r>
                  <a:rPr lang="en-GB" sz="2400" dirty="0"/>
                  <a:t>(2006 PNAS, complexity </a:t>
                </a:r>
                <a14:m>
                  <m:oMath xmlns:m="http://schemas.openxmlformats.org/officeDocument/2006/math">
                    <m:r>
                      <a:rPr lang="en-GB" sz="2400" i="1">
                        <a:latin typeface="Cambria Math" panose="02040503050406030204" pitchFamily="18" charset="0"/>
                      </a:rPr>
                      <m:t>𝑂</m:t>
                    </m:r>
                    <m:d>
                      <m:dPr>
                        <m:ctrlPr>
                          <a:rPr lang="en-GB" sz="2400" i="1">
                            <a:latin typeface="Cambria Math" panose="02040503050406030204" pitchFamily="18" charset="0"/>
                          </a:rPr>
                        </m:ctrlPr>
                      </m:dPr>
                      <m:e>
                        <m:d>
                          <m:dPr>
                            <m:ctrlPr>
                              <a:rPr lang="en-GB" sz="2400" i="1" smtClean="0">
                                <a:latin typeface="Cambria Math" panose="02040503050406030204" pitchFamily="18" charset="0"/>
                              </a:rPr>
                            </m:ctrlPr>
                          </m:dPr>
                          <m:e>
                            <m:r>
                              <a:rPr lang="en-GB" sz="2400" b="0" i="1" smtClean="0">
                                <a:latin typeface="Cambria Math" panose="02040503050406030204" pitchFamily="18" charset="0"/>
                              </a:rPr>
                              <m:t>𝐿</m:t>
                            </m:r>
                            <m:r>
                              <a:rPr lang="en-GB" sz="2400" b="0" i="1" smtClean="0">
                                <a:latin typeface="Cambria Math" panose="02040503050406030204" pitchFamily="18" charset="0"/>
                              </a:rPr>
                              <m:t>+</m:t>
                            </m:r>
                            <m:r>
                              <a:rPr lang="en-GB" sz="2400" b="0" i="1" smtClean="0">
                                <a:latin typeface="Cambria Math" panose="02040503050406030204" pitchFamily="18" charset="0"/>
                              </a:rPr>
                              <m:t>𝑁</m:t>
                            </m:r>
                          </m:e>
                        </m:d>
                        <m:r>
                          <a:rPr lang="en-GB" sz="2400" b="0" i="1" smtClean="0">
                            <a:latin typeface="Cambria Math" panose="02040503050406030204" pitchFamily="18" charset="0"/>
                          </a:rPr>
                          <m:t>𝑁</m:t>
                        </m:r>
                      </m:e>
                    </m:d>
                  </m:oMath>
                </a14:m>
                <a:r>
                  <a:rPr lang="en-GB" sz="2400" dirty="0"/>
                  <a:t>)</a:t>
                </a:r>
                <a:endParaRPr lang="en-GB" sz="2400" b="1" dirty="0"/>
              </a:p>
              <a:p>
                <a:r>
                  <a:rPr lang="en-GB" b="1" dirty="0"/>
                  <a:t>Louvain</a:t>
                </a:r>
                <a:r>
                  <a:rPr lang="en-GB" dirty="0"/>
                  <a:t> method </a:t>
                </a:r>
                <a:r>
                  <a:rPr lang="en-GB" sz="2400" dirty="0"/>
                  <a:t>(2008 JSM, complexity </a:t>
                </a:r>
                <a14:m>
                  <m:oMath xmlns:m="http://schemas.openxmlformats.org/officeDocument/2006/math">
                    <m:r>
                      <a:rPr lang="en-GB" sz="2400" i="1">
                        <a:latin typeface="Cambria Math" panose="02040503050406030204" pitchFamily="18" charset="0"/>
                      </a:rPr>
                      <m:t>𝑂</m:t>
                    </m:r>
                    <m:d>
                      <m:dPr>
                        <m:ctrlPr>
                          <a:rPr lang="en-GB" sz="2400" i="1" smtClean="0">
                            <a:latin typeface="Cambria Math" panose="02040503050406030204" pitchFamily="18" charset="0"/>
                          </a:rPr>
                        </m:ctrlPr>
                      </m:dPr>
                      <m:e>
                        <m:r>
                          <a:rPr lang="en-GB" sz="2400" b="0" i="1" smtClean="0">
                            <a:latin typeface="Cambria Math" panose="02040503050406030204" pitchFamily="18" charset="0"/>
                          </a:rPr>
                          <m:t>𝐿</m:t>
                        </m:r>
                      </m:e>
                    </m:d>
                  </m:oMath>
                </a14:m>
                <a:r>
                  <a:rPr lang="en-GB" sz="2400" dirty="0"/>
                  <a:t> for sparse networks)</a:t>
                </a:r>
              </a:p>
              <a:p>
                <a:r>
                  <a:rPr lang="en-GB" b="1" dirty="0"/>
                  <a:t>Eigen gap </a:t>
                </a:r>
                <a:r>
                  <a:rPr lang="en-GB" dirty="0"/>
                  <a:t>method </a:t>
                </a:r>
                <a:r>
                  <a:rPr lang="en-GB" sz="2400" dirty="0"/>
                  <a:t>(2009 PRE, complexity </a:t>
                </a:r>
                <a14:m>
                  <m:oMath xmlns:m="http://schemas.openxmlformats.org/officeDocument/2006/math">
                    <m:r>
                      <a:rPr lang="en-GB" sz="2400">
                        <a:latin typeface="Cambria Math" panose="02040503050406030204" pitchFamily="18" charset="0"/>
                      </a:rPr>
                      <m:t>𝑂</m:t>
                    </m:r>
                    <m:d>
                      <m:dPr>
                        <m:ctrlPr>
                          <a:rPr lang="en-GB" sz="2400" i="1">
                            <a:latin typeface="Cambria Math" panose="02040503050406030204" pitchFamily="18" charset="0"/>
                          </a:rPr>
                        </m:ctrlPr>
                      </m:dPr>
                      <m:e>
                        <m:sSup>
                          <m:sSupPr>
                            <m:ctrlPr>
                              <a:rPr lang="en-GB" sz="2400" i="1">
                                <a:latin typeface="Cambria Math" panose="02040503050406030204" pitchFamily="18" charset="0"/>
                              </a:rPr>
                            </m:ctrlPr>
                          </m:sSupPr>
                          <m:e>
                            <m:r>
                              <a:rPr lang="en-GB" sz="2400">
                                <a:latin typeface="Cambria Math" panose="02040503050406030204" pitchFamily="18" charset="0"/>
                              </a:rPr>
                              <m:t>𝑁</m:t>
                            </m:r>
                          </m:e>
                          <m:sup>
                            <m:r>
                              <a:rPr lang="en-GB" sz="2400">
                                <a:latin typeface="Cambria Math" panose="02040503050406030204" pitchFamily="18" charset="0"/>
                              </a:rPr>
                              <m:t>3</m:t>
                            </m:r>
                          </m:sup>
                        </m:sSup>
                      </m:e>
                    </m:d>
                  </m:oMath>
                </a14:m>
                <a:r>
                  <a:rPr lang="en-GB" sz="2400" dirty="0"/>
                  <a:t>)</a:t>
                </a:r>
                <a:endParaRPr lang="en-GB" dirty="0"/>
              </a:p>
              <a:p>
                <a:r>
                  <a:rPr lang="en-GB" b="1" dirty="0"/>
                  <a:t>Non-back tracking </a:t>
                </a:r>
                <a:r>
                  <a:rPr lang="en-GB" dirty="0"/>
                  <a:t>method</a:t>
                </a:r>
                <a:r>
                  <a:rPr lang="en-GB" b="1" dirty="0"/>
                  <a:t> </a:t>
                </a:r>
                <a:r>
                  <a:rPr lang="en-GB" sz="2400" dirty="0"/>
                  <a:t>(2013 PNAS, complexity </a:t>
                </a:r>
                <a14:m>
                  <m:oMath xmlns:m="http://schemas.openxmlformats.org/officeDocument/2006/math">
                    <m:r>
                      <a:rPr lang="en-GB" sz="2400" b="0" i="1" smtClean="0">
                        <a:latin typeface="Cambria Math" panose="02040503050406030204" pitchFamily="18" charset="0"/>
                      </a:rPr>
                      <m:t>𝑂</m:t>
                    </m:r>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𝑁</m:t>
                            </m:r>
                          </m:e>
                          <m:sup>
                            <m:r>
                              <a:rPr lang="en-GB" sz="2400" b="0" i="1" smtClean="0">
                                <a:latin typeface="Cambria Math" panose="02040503050406030204" pitchFamily="18" charset="0"/>
                              </a:rPr>
                              <m:t>3</m:t>
                            </m:r>
                          </m:sup>
                        </m:sSup>
                      </m:e>
                    </m:d>
                  </m:oMath>
                </a14:m>
                <a:r>
                  <a:rPr lang="en-GB" sz="2400" dirty="0"/>
                  <a:t>)</a:t>
                </a:r>
                <a:endParaRPr lang="en-GB" dirty="0"/>
              </a:p>
              <a:p>
                <a:r>
                  <a:rPr lang="en-GB" b="1" dirty="0"/>
                  <a:t>Leiden</a:t>
                </a:r>
                <a:r>
                  <a:rPr lang="en-GB" dirty="0"/>
                  <a:t> method </a:t>
                </a:r>
                <a:r>
                  <a:rPr lang="en-GB" sz="2400" dirty="0"/>
                  <a:t>(2019 Nature Scientific Reports, </a:t>
                </a:r>
                <a14:m>
                  <m:oMath xmlns:m="http://schemas.openxmlformats.org/officeDocument/2006/math">
                    <m:r>
                      <a:rPr lang="en-GB" sz="2400" i="1">
                        <a:latin typeface="Cambria Math" panose="02040503050406030204" pitchFamily="18" charset="0"/>
                      </a:rPr>
                      <m:t>𝑂</m:t>
                    </m:r>
                    <m:d>
                      <m:dPr>
                        <m:ctrlPr>
                          <a:rPr lang="en-GB" sz="2400" i="1">
                            <a:latin typeface="Cambria Math" panose="02040503050406030204" pitchFamily="18" charset="0"/>
                          </a:rPr>
                        </m:ctrlPr>
                      </m:dPr>
                      <m:e>
                        <m:r>
                          <a:rPr lang="en-GB" sz="2400" i="1">
                            <a:latin typeface="Cambria Math" panose="02040503050406030204" pitchFamily="18" charset="0"/>
                          </a:rPr>
                          <m:t>𝐿</m:t>
                        </m:r>
                      </m:e>
                    </m:d>
                  </m:oMath>
                </a14:m>
                <a:r>
                  <a:rPr lang="en-GB" sz="2400" dirty="0"/>
                  <a:t> for sparse networks)</a:t>
                </a:r>
              </a:p>
              <a:p>
                <a:r>
                  <a:rPr lang="en-GB" b="1" dirty="0"/>
                  <a:t>Local dominance </a:t>
                </a:r>
                <a:r>
                  <a:rPr lang="en-GB" sz="2400" dirty="0"/>
                  <a:t>(2022 </a:t>
                </a:r>
                <a:r>
                  <a:rPr lang="en-GB" sz="2400" dirty="0" err="1"/>
                  <a:t>arXiv</a:t>
                </a:r>
                <a:r>
                  <a:rPr lang="en-GB" sz="2400" dirty="0"/>
                  <a:t>, complexity </a:t>
                </a:r>
                <a14:m>
                  <m:oMath xmlns:m="http://schemas.openxmlformats.org/officeDocument/2006/math">
                    <m:r>
                      <a:rPr lang="en-GB" sz="2400" i="1">
                        <a:latin typeface="Cambria Math" panose="02040503050406030204" pitchFamily="18" charset="0"/>
                      </a:rPr>
                      <m:t>𝑂</m:t>
                    </m:r>
                    <m:d>
                      <m:dPr>
                        <m:ctrlPr>
                          <a:rPr lang="en-GB" sz="2400" i="1">
                            <a:latin typeface="Cambria Math" panose="02040503050406030204" pitchFamily="18" charset="0"/>
                          </a:rPr>
                        </m:ctrlPr>
                      </m:dPr>
                      <m:e>
                        <m:r>
                          <a:rPr lang="en-GB" sz="2400" i="1">
                            <a:latin typeface="Cambria Math" panose="02040503050406030204" pitchFamily="18" charset="0"/>
                          </a:rPr>
                          <m:t>𝐿</m:t>
                        </m:r>
                      </m:e>
                    </m:d>
                  </m:oMath>
                </a14:m>
                <a:r>
                  <a:rPr lang="en-GB"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8972" y="1600202"/>
                <a:ext cx="11338251" cy="4247146"/>
              </a:xfrm>
              <a:blipFill>
                <a:blip r:embed="rId3"/>
                <a:stretch>
                  <a:fillRect l="-1774" t="-2586" b="-1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3081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2" y="274639"/>
            <a:ext cx="11338252" cy="1143000"/>
          </a:xfrm>
        </p:spPr>
        <p:txBody>
          <a:bodyPr/>
          <a:lstStyle/>
          <a:p>
            <a:r>
              <a:rPr lang="en-GB" dirty="0"/>
              <a:t>Existing clustering algorithms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8972" y="1600201"/>
                <a:ext cx="11338251" cy="4120815"/>
              </a:xfrm>
            </p:spPr>
            <p:txBody>
              <a:bodyPr>
                <a:normAutofit/>
              </a:bodyPr>
              <a:lstStyle/>
              <a:p>
                <a:r>
                  <a:rPr lang="en-GB" b="1" dirty="0"/>
                  <a:t>Newman</a:t>
                </a:r>
                <a:r>
                  <a:rPr lang="en-GB" dirty="0"/>
                  <a:t> method </a:t>
                </a:r>
                <a:r>
                  <a:rPr lang="en-GB" sz="2400" dirty="0"/>
                  <a:t>(2006 PNAS, complexity </a:t>
                </a:r>
                <a14:m>
                  <m:oMath xmlns:m="http://schemas.openxmlformats.org/officeDocument/2006/math">
                    <m:r>
                      <a:rPr lang="en-GB" sz="2400" i="1">
                        <a:latin typeface="Cambria Math" panose="02040503050406030204" pitchFamily="18" charset="0"/>
                      </a:rPr>
                      <m:t>𝑂</m:t>
                    </m:r>
                    <m:d>
                      <m:dPr>
                        <m:ctrlPr>
                          <a:rPr lang="en-GB" sz="2400" i="1">
                            <a:latin typeface="Cambria Math" panose="02040503050406030204" pitchFamily="18" charset="0"/>
                          </a:rPr>
                        </m:ctrlPr>
                      </m:dPr>
                      <m:e>
                        <m:d>
                          <m:dPr>
                            <m:ctrlPr>
                              <a:rPr lang="en-GB" sz="2400" i="1" smtClean="0">
                                <a:latin typeface="Cambria Math" panose="02040503050406030204" pitchFamily="18" charset="0"/>
                              </a:rPr>
                            </m:ctrlPr>
                          </m:dPr>
                          <m:e>
                            <m:r>
                              <a:rPr lang="en-GB" sz="2400" b="0" i="1" smtClean="0">
                                <a:latin typeface="Cambria Math" panose="02040503050406030204" pitchFamily="18" charset="0"/>
                              </a:rPr>
                              <m:t>𝐿</m:t>
                            </m:r>
                            <m:r>
                              <a:rPr lang="en-GB" sz="2400" b="0" i="1" smtClean="0">
                                <a:latin typeface="Cambria Math" panose="02040503050406030204" pitchFamily="18" charset="0"/>
                              </a:rPr>
                              <m:t>+</m:t>
                            </m:r>
                            <m:r>
                              <a:rPr lang="en-GB" sz="2400" b="0" i="1" smtClean="0">
                                <a:latin typeface="Cambria Math" panose="02040503050406030204" pitchFamily="18" charset="0"/>
                              </a:rPr>
                              <m:t>𝑁</m:t>
                            </m:r>
                          </m:e>
                        </m:d>
                        <m:r>
                          <a:rPr lang="en-GB" sz="2400" b="0" i="1" smtClean="0">
                            <a:latin typeface="Cambria Math" panose="02040503050406030204" pitchFamily="18" charset="0"/>
                          </a:rPr>
                          <m:t>𝑁</m:t>
                        </m:r>
                      </m:e>
                    </m:d>
                  </m:oMath>
                </a14:m>
                <a:r>
                  <a:rPr lang="en-GB" sz="2400" dirty="0"/>
                  <a:t>)</a:t>
                </a:r>
                <a:endParaRPr lang="en-GB" sz="2400" b="1" dirty="0"/>
              </a:p>
              <a:p>
                <a:r>
                  <a:rPr lang="en-GB" b="1" dirty="0"/>
                  <a:t>Louvain</a:t>
                </a:r>
                <a:r>
                  <a:rPr lang="en-GB" dirty="0"/>
                  <a:t> method </a:t>
                </a:r>
                <a:r>
                  <a:rPr lang="en-GB" sz="2400" dirty="0"/>
                  <a:t>(2008 JSM, complexity </a:t>
                </a:r>
                <a14:m>
                  <m:oMath xmlns:m="http://schemas.openxmlformats.org/officeDocument/2006/math">
                    <m:r>
                      <a:rPr lang="en-GB" sz="2400" i="1">
                        <a:latin typeface="Cambria Math" panose="02040503050406030204" pitchFamily="18" charset="0"/>
                      </a:rPr>
                      <m:t>𝑂</m:t>
                    </m:r>
                    <m:d>
                      <m:dPr>
                        <m:ctrlPr>
                          <a:rPr lang="en-GB" sz="2400" i="1" smtClean="0">
                            <a:latin typeface="Cambria Math" panose="02040503050406030204" pitchFamily="18" charset="0"/>
                          </a:rPr>
                        </m:ctrlPr>
                      </m:dPr>
                      <m:e>
                        <m:r>
                          <a:rPr lang="en-GB" sz="2400" b="0" i="1" smtClean="0">
                            <a:latin typeface="Cambria Math" panose="02040503050406030204" pitchFamily="18" charset="0"/>
                          </a:rPr>
                          <m:t>𝐿</m:t>
                        </m:r>
                      </m:e>
                    </m:d>
                  </m:oMath>
                </a14:m>
                <a:r>
                  <a:rPr lang="en-GB" sz="2400" dirty="0"/>
                  <a:t> for sparse networks)</a:t>
                </a:r>
              </a:p>
              <a:p>
                <a:pPr marL="457189" marR="0" lvl="0" indent="-457189" algn="l" defTabSz="609585" rtl="0" eaLnBrk="1" fontAlgn="auto" latinLnBrk="0" hangingPunct="1">
                  <a:lnSpc>
                    <a:spcPct val="100000"/>
                  </a:lnSpc>
                  <a:spcBef>
                    <a:spcPct val="20000"/>
                  </a:spcBef>
                  <a:spcAft>
                    <a:spcPts val="0"/>
                  </a:spcAft>
                  <a:buClr>
                    <a:prstClr val="black"/>
                  </a:buClr>
                  <a:buSzTx/>
                  <a:buFont typeface="Calibri" panose="020F0502020204030204" pitchFamily="34" charset="0"/>
                  <a:buChar char="•"/>
                  <a:tabLst/>
                  <a:defRPr/>
                </a:pPr>
                <a:r>
                  <a:rPr kumimoji="0" lang="en-GB" altLang="zh-CN" sz="3733" b="1" i="0" u="none" strike="noStrike" kern="1200" cap="none" spc="0" normalizeH="0" baseline="0" noProof="0" dirty="0">
                    <a:ln>
                      <a:noFill/>
                    </a:ln>
                    <a:solidFill>
                      <a:prstClr val="black"/>
                    </a:solidFill>
                    <a:effectLst/>
                    <a:uLnTx/>
                    <a:uFillTx/>
                    <a:latin typeface="Calibri"/>
                    <a:ea typeface="+mn-ea"/>
                    <a:cs typeface="Arial"/>
                  </a:rPr>
                  <a:t>Leiden</a:t>
                </a:r>
                <a:r>
                  <a:rPr kumimoji="0" lang="en-GB" altLang="zh-CN" sz="3733" b="0" i="0" u="none" strike="noStrike" kern="1200" cap="none" spc="0" normalizeH="0" baseline="0" noProof="0" dirty="0">
                    <a:ln>
                      <a:noFill/>
                    </a:ln>
                    <a:solidFill>
                      <a:prstClr val="black"/>
                    </a:solidFill>
                    <a:effectLst/>
                    <a:uLnTx/>
                    <a:uFillTx/>
                    <a:latin typeface="Calibri"/>
                    <a:ea typeface="+mn-ea"/>
                    <a:cs typeface="Arial"/>
                  </a:rPr>
                  <a:t> method </a:t>
                </a:r>
                <a:r>
                  <a:rPr kumimoji="0" lang="en-GB" altLang="zh-CN" sz="2400" b="0" i="0" u="none" strike="noStrike" kern="1200" cap="none" spc="0" normalizeH="0" baseline="0" noProof="0" dirty="0">
                    <a:ln>
                      <a:noFill/>
                    </a:ln>
                    <a:solidFill>
                      <a:prstClr val="black"/>
                    </a:solidFill>
                    <a:effectLst/>
                    <a:uLnTx/>
                    <a:uFillTx/>
                    <a:latin typeface="Calibri"/>
                    <a:ea typeface="+mn-ea"/>
                    <a:cs typeface="Arial"/>
                  </a:rPr>
                  <a:t>(2019 Nature Scientific Reports, </a:t>
                </a:r>
                <a14:m>
                  <m:oMath xmlns:m="http://schemas.openxmlformats.org/officeDocument/2006/math">
                    <m:r>
                      <a:rPr kumimoji="0" lang="en-GB" altLang="zh-CN" sz="2400" b="0" i="1" u="none" strike="noStrike" kern="1200" cap="none" spc="0" normalizeH="0" baseline="0" noProof="0">
                        <a:ln>
                          <a:noFill/>
                        </a:ln>
                        <a:solidFill>
                          <a:prstClr val="black"/>
                        </a:solidFill>
                        <a:effectLst/>
                        <a:uLnTx/>
                        <a:uFillTx/>
                        <a:latin typeface="Cambria Math" panose="02040503050406030204" pitchFamily="18" charset="0"/>
                        <a:ea typeface="+mn-ea"/>
                      </a:rPr>
                      <m:t>𝑂</m:t>
                    </m:r>
                    <m:d>
                      <m:dPr>
                        <m:ctrlPr>
                          <a:rPr kumimoji="0" lang="en-GB" altLang="zh-CN" sz="24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en-GB" altLang="zh-CN" sz="2400" b="0" i="1" u="none" strike="noStrike" kern="1200" cap="none" spc="0" normalizeH="0" baseline="0" noProof="0">
                            <a:ln>
                              <a:noFill/>
                            </a:ln>
                            <a:solidFill>
                              <a:prstClr val="black"/>
                            </a:solidFill>
                            <a:effectLst/>
                            <a:uLnTx/>
                            <a:uFillTx/>
                            <a:latin typeface="Cambria Math" panose="02040503050406030204" pitchFamily="18" charset="0"/>
                            <a:ea typeface="+mn-ea"/>
                          </a:rPr>
                          <m:t>𝐿</m:t>
                        </m:r>
                      </m:e>
                    </m:d>
                  </m:oMath>
                </a14:m>
                <a:r>
                  <a:rPr kumimoji="0" lang="en-GB" altLang="zh-CN" sz="2400" b="0" i="0" u="none" strike="noStrike" kern="1200" cap="none" spc="0" normalizeH="0" baseline="0" noProof="0" dirty="0">
                    <a:ln>
                      <a:noFill/>
                    </a:ln>
                    <a:solidFill>
                      <a:prstClr val="black"/>
                    </a:solidFill>
                    <a:effectLst/>
                    <a:uLnTx/>
                    <a:uFillTx/>
                    <a:latin typeface="Calibri"/>
                    <a:ea typeface="+mn-ea"/>
                    <a:cs typeface="Arial"/>
                  </a:rPr>
                  <a:t> for sparse networks)</a:t>
                </a:r>
                <a:endParaRPr lang="en-GB" b="1" dirty="0"/>
              </a:p>
              <a:p>
                <a:r>
                  <a:rPr lang="en-GB" b="1" dirty="0"/>
                  <a:t>Eigen gap </a:t>
                </a:r>
                <a:r>
                  <a:rPr lang="en-GB" dirty="0"/>
                  <a:t>method </a:t>
                </a:r>
                <a:r>
                  <a:rPr lang="en-GB" sz="2400" dirty="0"/>
                  <a:t>(2009 PRE, complexity </a:t>
                </a:r>
                <a14:m>
                  <m:oMath xmlns:m="http://schemas.openxmlformats.org/officeDocument/2006/math">
                    <m:r>
                      <a:rPr lang="en-GB" sz="2400">
                        <a:latin typeface="Cambria Math" panose="02040503050406030204" pitchFamily="18" charset="0"/>
                      </a:rPr>
                      <m:t>𝑂</m:t>
                    </m:r>
                    <m:d>
                      <m:dPr>
                        <m:ctrlPr>
                          <a:rPr lang="en-GB" sz="2400" i="1">
                            <a:latin typeface="Cambria Math" panose="02040503050406030204" pitchFamily="18" charset="0"/>
                          </a:rPr>
                        </m:ctrlPr>
                      </m:dPr>
                      <m:e>
                        <m:sSup>
                          <m:sSupPr>
                            <m:ctrlPr>
                              <a:rPr lang="en-GB" sz="2400" i="1">
                                <a:latin typeface="Cambria Math" panose="02040503050406030204" pitchFamily="18" charset="0"/>
                              </a:rPr>
                            </m:ctrlPr>
                          </m:sSupPr>
                          <m:e>
                            <m:r>
                              <a:rPr lang="en-GB" sz="2400">
                                <a:latin typeface="Cambria Math" panose="02040503050406030204" pitchFamily="18" charset="0"/>
                              </a:rPr>
                              <m:t>𝑁</m:t>
                            </m:r>
                          </m:e>
                          <m:sup>
                            <m:r>
                              <a:rPr lang="en-GB" sz="2400">
                                <a:latin typeface="Cambria Math" panose="02040503050406030204" pitchFamily="18" charset="0"/>
                              </a:rPr>
                              <m:t>3</m:t>
                            </m:r>
                          </m:sup>
                        </m:sSup>
                      </m:e>
                    </m:d>
                  </m:oMath>
                </a14:m>
                <a:r>
                  <a:rPr lang="en-GB" sz="2400" dirty="0"/>
                  <a:t>)</a:t>
                </a:r>
                <a:endParaRPr lang="en-GB" dirty="0"/>
              </a:p>
              <a:p>
                <a:r>
                  <a:rPr lang="en-GB" b="1" dirty="0"/>
                  <a:t>Non-back tracking </a:t>
                </a:r>
                <a:r>
                  <a:rPr lang="en-GB" dirty="0"/>
                  <a:t>method</a:t>
                </a:r>
                <a:r>
                  <a:rPr lang="en-GB" b="1" dirty="0"/>
                  <a:t> </a:t>
                </a:r>
                <a:r>
                  <a:rPr lang="en-GB" sz="2400" dirty="0"/>
                  <a:t>(2013 PNAS, complexity </a:t>
                </a:r>
                <a14:m>
                  <m:oMath xmlns:m="http://schemas.openxmlformats.org/officeDocument/2006/math">
                    <m:r>
                      <a:rPr lang="en-GB" sz="2400" b="0" i="1" smtClean="0">
                        <a:latin typeface="Cambria Math" panose="02040503050406030204" pitchFamily="18" charset="0"/>
                      </a:rPr>
                      <m:t>𝑂</m:t>
                    </m:r>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𝑁</m:t>
                            </m:r>
                          </m:e>
                          <m:sup>
                            <m:r>
                              <a:rPr lang="en-GB" sz="2400" b="0" i="1" smtClean="0">
                                <a:latin typeface="Cambria Math" panose="02040503050406030204" pitchFamily="18" charset="0"/>
                              </a:rPr>
                              <m:t>3</m:t>
                            </m:r>
                          </m:sup>
                        </m:sSup>
                      </m:e>
                    </m:d>
                  </m:oMath>
                </a14:m>
                <a:r>
                  <a:rPr lang="en-GB" sz="2400" dirty="0"/>
                  <a:t>)</a:t>
                </a:r>
                <a:endParaRPr lang="en-GB" dirty="0"/>
              </a:p>
              <a:p>
                <a:r>
                  <a:rPr lang="en-GB" b="1" dirty="0"/>
                  <a:t>Local dominance </a:t>
                </a:r>
                <a:r>
                  <a:rPr lang="en-GB" sz="2400" dirty="0"/>
                  <a:t>(2022 </a:t>
                </a:r>
                <a:r>
                  <a:rPr lang="en-GB" sz="2400" dirty="0" err="1"/>
                  <a:t>arXiv</a:t>
                </a:r>
                <a:r>
                  <a:rPr lang="en-GB" sz="2400" dirty="0"/>
                  <a:t>, complexity </a:t>
                </a:r>
                <a14:m>
                  <m:oMath xmlns:m="http://schemas.openxmlformats.org/officeDocument/2006/math">
                    <m:r>
                      <a:rPr lang="en-GB" sz="2400" i="1">
                        <a:latin typeface="Cambria Math" panose="02040503050406030204" pitchFamily="18" charset="0"/>
                      </a:rPr>
                      <m:t>𝑂</m:t>
                    </m:r>
                    <m:d>
                      <m:dPr>
                        <m:ctrlPr>
                          <a:rPr lang="en-GB" sz="2400" i="1">
                            <a:latin typeface="Cambria Math" panose="02040503050406030204" pitchFamily="18" charset="0"/>
                          </a:rPr>
                        </m:ctrlPr>
                      </m:dPr>
                      <m:e>
                        <m:r>
                          <a:rPr lang="en-GB" sz="2400" i="1">
                            <a:latin typeface="Cambria Math" panose="02040503050406030204" pitchFamily="18" charset="0"/>
                          </a:rPr>
                          <m:t>𝐿</m:t>
                        </m:r>
                      </m:e>
                    </m:d>
                  </m:oMath>
                </a14:m>
                <a:r>
                  <a:rPr lang="en-GB"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8972" y="1600201"/>
                <a:ext cx="11338251" cy="4120815"/>
              </a:xfrm>
              <a:blipFill>
                <a:blip r:embed="rId3"/>
                <a:stretch>
                  <a:fillRect l="-1774" t="-2667" b="-5037"/>
                </a:stretch>
              </a:blipFill>
            </p:spPr>
            <p:txBody>
              <a:bodyPr/>
              <a:lstStyle/>
              <a:p>
                <a:r>
                  <a:rPr lang="zh-CN" altLang="en-US">
                    <a:noFill/>
                  </a:rPr>
                  <a:t> </a:t>
                </a:r>
              </a:p>
            </p:txBody>
          </p:sp>
        </mc:Fallback>
      </mc:AlternateContent>
      <p:sp>
        <p:nvSpPr>
          <p:cNvPr id="4" name="Rectangle 21">
            <a:extLst>
              <a:ext uri="{FF2B5EF4-FFF2-40B4-BE49-F238E27FC236}">
                <a16:creationId xmlns:a16="http://schemas.microsoft.com/office/drawing/2014/main" id="{D6C7AEA0-DC57-62FA-18A0-57817B26D527}"/>
              </a:ext>
            </a:extLst>
          </p:cNvPr>
          <p:cNvSpPr/>
          <p:nvPr/>
        </p:nvSpPr>
        <p:spPr>
          <a:xfrm>
            <a:off x="969446" y="1672389"/>
            <a:ext cx="10322191" cy="1913022"/>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ectangle 21">
            <a:extLst>
              <a:ext uri="{FF2B5EF4-FFF2-40B4-BE49-F238E27FC236}">
                <a16:creationId xmlns:a16="http://schemas.microsoft.com/office/drawing/2014/main" id="{352EEF86-0CAE-64F7-1CA9-654FE9815C35}"/>
              </a:ext>
            </a:extLst>
          </p:cNvPr>
          <p:cNvSpPr/>
          <p:nvPr/>
        </p:nvSpPr>
        <p:spPr>
          <a:xfrm>
            <a:off x="969446" y="3767973"/>
            <a:ext cx="9431853" cy="1211094"/>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21">
            <a:extLst>
              <a:ext uri="{FF2B5EF4-FFF2-40B4-BE49-F238E27FC236}">
                <a16:creationId xmlns:a16="http://schemas.microsoft.com/office/drawing/2014/main" id="{446BCB70-D51B-935B-0F17-7B5911FBFB76}"/>
              </a:ext>
            </a:extLst>
          </p:cNvPr>
          <p:cNvSpPr/>
          <p:nvPr/>
        </p:nvSpPr>
        <p:spPr>
          <a:xfrm>
            <a:off x="969445" y="5067298"/>
            <a:ext cx="7199997" cy="593560"/>
          </a:xfrm>
          <a:prstGeom prst="rect">
            <a:avLst/>
          </a:prstGeom>
          <a:noFill/>
          <a:ln w="1905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6">
            <a:extLst>
              <a:ext uri="{FF2B5EF4-FFF2-40B4-BE49-F238E27FC236}">
                <a16:creationId xmlns:a16="http://schemas.microsoft.com/office/drawing/2014/main" id="{DE89CDAA-D84C-BE44-5BF8-C99AD7DEBB9C}"/>
              </a:ext>
            </a:extLst>
          </p:cNvPr>
          <p:cNvSpPr txBox="1"/>
          <p:nvPr/>
        </p:nvSpPr>
        <p:spPr>
          <a:xfrm>
            <a:off x="9610666" y="1873385"/>
            <a:ext cx="2206557" cy="369332"/>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r>
              <a:rPr lang="en-GB" dirty="0"/>
              <a:t>Modularity-based</a:t>
            </a:r>
          </a:p>
        </p:txBody>
      </p:sp>
      <p:sp>
        <p:nvSpPr>
          <p:cNvPr id="9" name="TextBox 6">
            <a:extLst>
              <a:ext uri="{FF2B5EF4-FFF2-40B4-BE49-F238E27FC236}">
                <a16:creationId xmlns:a16="http://schemas.microsoft.com/office/drawing/2014/main" id="{8C813D90-C735-BB91-4743-DD2CAD41166E}"/>
              </a:ext>
            </a:extLst>
          </p:cNvPr>
          <p:cNvSpPr txBox="1"/>
          <p:nvPr/>
        </p:nvSpPr>
        <p:spPr>
          <a:xfrm>
            <a:off x="8688323" y="3887426"/>
            <a:ext cx="2206557" cy="369332"/>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r>
              <a:rPr lang="en-GB" dirty="0"/>
              <a:t>Spectral method</a:t>
            </a:r>
          </a:p>
        </p:txBody>
      </p:sp>
      <p:sp>
        <p:nvSpPr>
          <p:cNvPr id="10" name="TextBox 6">
            <a:extLst>
              <a:ext uri="{FF2B5EF4-FFF2-40B4-BE49-F238E27FC236}">
                <a16:creationId xmlns:a16="http://schemas.microsoft.com/office/drawing/2014/main" id="{BF985B54-4F77-1D87-4F38-7D0777FD642A}"/>
              </a:ext>
            </a:extLst>
          </p:cNvPr>
          <p:cNvSpPr txBox="1"/>
          <p:nvPr/>
        </p:nvSpPr>
        <p:spPr>
          <a:xfrm>
            <a:off x="8362064" y="5185611"/>
            <a:ext cx="2206557" cy="369332"/>
          </a:xfrm>
          <a:prstGeom prst="rect">
            <a:avLst/>
          </a:prstGeom>
          <a:solidFill>
            <a:srgbClr val="00A6D6"/>
          </a:solidFill>
          <a:ln>
            <a:solidFill>
              <a:srgbClr val="00A6D6"/>
            </a:solidFill>
          </a:ln>
        </p:spPr>
        <p:txBody>
          <a:bodyPr wrap="square" rtlCol="0">
            <a:spAutoFit/>
          </a:bodyPr>
          <a:lstStyle>
            <a:defPPr>
              <a:defRPr lang="en-US"/>
            </a:defPPr>
            <a:lvl1pPr>
              <a:defRPr>
                <a:solidFill>
                  <a:schemeClr val="bg1"/>
                </a:solidFill>
                <a:latin typeface="Arial" panose="020B0604020202020204" pitchFamily="34" charset="0"/>
                <a:cs typeface="Arial" panose="020B0604020202020204" pitchFamily="34" charset="0"/>
              </a:defRPr>
            </a:lvl1pPr>
          </a:lstStyle>
          <a:p>
            <a:r>
              <a:rPr lang="en-GB" dirty="0"/>
              <a:t>Hierarchy method</a:t>
            </a:r>
          </a:p>
        </p:txBody>
      </p:sp>
    </p:spTree>
    <p:extLst>
      <p:ext uri="{BB962C8B-B14F-4D97-AF65-F5344CB8AC3E}">
        <p14:creationId xmlns:p14="http://schemas.microsoft.com/office/powerpoint/2010/main" val="349699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heme/theme1.xml><?xml version="1.0" encoding="utf-8"?>
<a:theme xmlns:a="http://schemas.openxmlformats.org/drawingml/2006/main" name="1_Office Theme">
  <a:themeElements>
    <a:clrScheme name="TU Delft">
      <a:dk1>
        <a:sysClr val="windowText" lastClr="000000"/>
      </a:dk1>
      <a:lt1>
        <a:srgbClr val="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20000</TotalTime>
  <Words>2911</Words>
  <Application>Microsoft Office PowerPoint</Application>
  <PresentationFormat>宽屏</PresentationFormat>
  <Paragraphs>524</Paragraphs>
  <Slides>41</Slides>
  <Notes>26</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41</vt:i4>
      </vt:variant>
    </vt:vector>
  </HeadingPairs>
  <TitlesOfParts>
    <vt:vector size="51" baseType="lpstr">
      <vt:lpstr>-apple-system</vt:lpstr>
      <vt:lpstr>Menlo</vt:lpstr>
      <vt:lpstr>等线</vt:lpstr>
      <vt:lpstr>Arial</vt:lpstr>
      <vt:lpstr>Calibri</vt:lpstr>
      <vt:lpstr>Cambria Math</vt:lpstr>
      <vt:lpstr>Tahoma</vt:lpstr>
      <vt:lpstr>Times New Roman</vt:lpstr>
      <vt:lpstr>1_Office Theme</vt:lpstr>
      <vt:lpstr>Custom Design</vt:lpstr>
      <vt:lpstr>Linear Clustering Process on Networks</vt:lpstr>
      <vt:lpstr>Content</vt:lpstr>
      <vt:lpstr>Network Clustering</vt:lpstr>
      <vt:lpstr>Linear Clustering Process (LCP) Node-level governing equation</vt:lpstr>
      <vt:lpstr>Linear Clustering Process (LCP) Node-level governing equation</vt:lpstr>
      <vt:lpstr>Linear Clustering Process (LCP) Network-level governing equation</vt:lpstr>
      <vt:lpstr>Cluster estimation based on the eigenvector y2</vt:lpstr>
      <vt:lpstr>Existing clustering algorithms</vt:lpstr>
      <vt:lpstr>Existing clustering algorithms</vt:lpstr>
      <vt:lpstr>Performance metrics</vt:lpstr>
      <vt:lpstr>Performance metrics</vt:lpstr>
      <vt:lpstr>Simulation Results</vt:lpstr>
      <vt:lpstr>Stochastic Block Model (SBM)</vt:lpstr>
      <vt:lpstr>SBM benchmark results</vt:lpstr>
      <vt:lpstr>SBM benchmark results</vt:lpstr>
      <vt:lpstr>SBM benchmark results</vt:lpstr>
      <vt:lpstr>SBM benchmark results</vt:lpstr>
      <vt:lpstr>LFR benchmark</vt:lpstr>
      <vt:lpstr>LFR benchmark results</vt:lpstr>
      <vt:lpstr>LFR benchmark results</vt:lpstr>
      <vt:lpstr>Random network results</vt:lpstr>
      <vt:lpstr>Real-world networks</vt:lpstr>
      <vt:lpstr>PowerPoint 演示文稿</vt:lpstr>
      <vt:lpstr>Real-world networks with ground-truth communities</vt:lpstr>
      <vt:lpstr>PowerPoint 演示文稿</vt:lpstr>
      <vt:lpstr>Conclusions</vt:lpstr>
      <vt:lpstr>Appendix</vt:lpstr>
      <vt:lpstr>Time-dependence of the LCP</vt:lpstr>
      <vt:lpstr>Modularity index m optimisation</vt:lpstr>
      <vt:lpstr>Scaling the weights of inter-community links</vt:lpstr>
      <vt:lpstr>Newman method</vt:lpstr>
      <vt:lpstr>Louvain method</vt:lpstr>
      <vt:lpstr>Leiden method</vt:lpstr>
      <vt:lpstr>Non-backing tracking method</vt:lpstr>
      <vt:lpstr>Eigengap method</vt:lpstr>
      <vt:lpstr>Local Dominance</vt:lpstr>
      <vt:lpstr>SBM benchmark results</vt:lpstr>
      <vt:lpstr>LFR benchmark results</vt:lpstr>
      <vt:lpstr>LFR benchmark results</vt:lpstr>
      <vt:lpstr>LFR benchmark results</vt:lpstr>
      <vt:lpstr>LFR benchmark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suggestions</dc:title>
  <dc:creator>Ioannis Manolopoulos</dc:creator>
  <cp:lastModifiedBy>Wang Beichen</cp:lastModifiedBy>
  <cp:revision>1196</cp:revision>
  <dcterms:created xsi:type="dcterms:W3CDTF">2020-11-23T12:47:35Z</dcterms:created>
  <dcterms:modified xsi:type="dcterms:W3CDTF">2023-05-13T22:48:49Z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dc6f62-bb58-4b94-b6ca-9af54699d31b_Enabled">
    <vt:lpwstr>True</vt:lpwstr>
  </property>
  <property fmtid="{D5CDD505-2E9C-101B-9397-08002B2CF9AE}" pid="3" name="MSIP_Label_d2dc6f62-bb58-4b94-b6ca-9af54699d31b_SiteId">
    <vt:lpwstr>d7790549-8c35-40ea-ad75-954ac3e86be8</vt:lpwstr>
  </property>
  <property fmtid="{D5CDD505-2E9C-101B-9397-08002B2CF9AE}" pid="4" name="MSIP_Label_d2dc6f62-bb58-4b94-b6ca-9af54699d31b_Owner">
    <vt:lpwstr>edgar.vanboven@kpn.com</vt:lpwstr>
  </property>
  <property fmtid="{D5CDD505-2E9C-101B-9397-08002B2CF9AE}" pid="5" name="MSIP_Label_d2dc6f62-bb58-4b94-b6ca-9af54699d31b_SetDate">
    <vt:lpwstr>2020-11-24T11:48:06.0865293Z</vt:lpwstr>
  </property>
  <property fmtid="{D5CDD505-2E9C-101B-9397-08002B2CF9AE}" pid="6" name="MSIP_Label_d2dc6f62-bb58-4b94-b6ca-9af54699d31b_Name">
    <vt:lpwstr>Intern gebruik</vt:lpwstr>
  </property>
  <property fmtid="{D5CDD505-2E9C-101B-9397-08002B2CF9AE}" pid="7" name="MSIP_Label_d2dc6f62-bb58-4b94-b6ca-9af54699d31b_Application">
    <vt:lpwstr>Microsoft Azure Information Protection</vt:lpwstr>
  </property>
  <property fmtid="{D5CDD505-2E9C-101B-9397-08002B2CF9AE}" pid="8" name="MSIP_Label_d2dc6f62-bb58-4b94-b6ca-9af54699d31b_ActionId">
    <vt:lpwstr>697ecd6f-2a0a-4c9c-ac6e-0bc12b6532ef</vt:lpwstr>
  </property>
  <property fmtid="{D5CDD505-2E9C-101B-9397-08002B2CF9AE}" pid="9" name="MSIP_Label_d2dc6f62-bb58-4b94-b6ca-9af54699d31b_Extended_MSFT_Method">
    <vt:lpwstr>Automatic</vt:lpwstr>
  </property>
  <property fmtid="{D5CDD505-2E9C-101B-9397-08002B2CF9AE}" pid="10" name="Sensitivity">
    <vt:lpwstr>Intern gebruik</vt:lpwstr>
  </property>
</Properties>
</file>